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312" r:id="rId2"/>
    <p:sldId id="257" r:id="rId3"/>
    <p:sldId id="313" r:id="rId4"/>
    <p:sldId id="258" r:id="rId5"/>
    <p:sldId id="260" r:id="rId6"/>
    <p:sldId id="261" r:id="rId7"/>
    <p:sldId id="262" r:id="rId8"/>
    <p:sldId id="263" r:id="rId9"/>
    <p:sldId id="316" r:id="rId10"/>
    <p:sldId id="317" r:id="rId11"/>
    <p:sldId id="264" r:id="rId12"/>
    <p:sldId id="346" r:id="rId13"/>
    <p:sldId id="266" r:id="rId14"/>
    <p:sldId id="318" r:id="rId15"/>
    <p:sldId id="319" r:id="rId16"/>
    <p:sldId id="331" r:id="rId17"/>
    <p:sldId id="320" r:id="rId18"/>
    <p:sldId id="321" r:id="rId19"/>
    <p:sldId id="322" r:id="rId20"/>
    <p:sldId id="323" r:id="rId21"/>
    <p:sldId id="324" r:id="rId22"/>
    <p:sldId id="333" r:id="rId23"/>
    <p:sldId id="334" r:id="rId24"/>
    <p:sldId id="335" r:id="rId25"/>
    <p:sldId id="325" r:id="rId26"/>
    <p:sldId id="326" r:id="rId27"/>
    <p:sldId id="327" r:id="rId28"/>
    <p:sldId id="328" r:id="rId29"/>
    <p:sldId id="329" r:id="rId30"/>
    <p:sldId id="337" r:id="rId31"/>
    <p:sldId id="338" r:id="rId32"/>
    <p:sldId id="339" r:id="rId33"/>
    <p:sldId id="330" r:id="rId34"/>
    <p:sldId id="336" r:id="rId35"/>
    <p:sldId id="340" r:id="rId36"/>
    <p:sldId id="341" r:id="rId37"/>
    <p:sldId id="342" r:id="rId38"/>
    <p:sldId id="343" r:id="rId39"/>
    <p:sldId id="344" r:id="rId40"/>
    <p:sldId id="345" r:id="rId41"/>
  </p:sldIdLst>
  <p:sldSz cx="9144000" cy="5143500" type="screen16x9"/>
  <p:notesSz cx="6858000" cy="9144000"/>
  <p:embeddedFontLst>
    <p:embeddedFont>
      <p:font typeface="DM Sans" pitchFamily="2"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Lato Light" panose="020F0502020204030203" pitchFamily="34" charset="0"/>
      <p:regular r:id="rId51"/>
      <p:italic r:id="rId52"/>
    </p:embeddedFont>
    <p:embeddedFont>
      <p:font typeface="Lexend" panose="020B0604020202020204" charset="0"/>
      <p:regular r:id="rId53"/>
      <p:bold r:id="rId54"/>
    </p:embeddedFont>
    <p:embeddedFont>
      <p:font typeface="Nunito Light" pitchFamily="2" charset="0"/>
      <p:regular r:id="rId55"/>
      <p:italic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66405" autoAdjust="0"/>
  </p:normalViewPr>
  <p:slideViewPr>
    <p:cSldViewPr snapToGrid="0">
      <p:cViewPr varScale="1">
        <p:scale>
          <a:sx n="72" d="100"/>
          <a:sy n="72" d="100"/>
        </p:scale>
        <p:origin x="177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Xin </a:t>
            </a:r>
            <a:r>
              <a:rPr lang="en-US" dirty="0" err="1"/>
              <a:t>chào</a:t>
            </a:r>
            <a:r>
              <a:rPr lang="en-US" dirty="0"/>
              <a:t> </a:t>
            </a:r>
            <a:r>
              <a:rPr lang="en-US" dirty="0" err="1"/>
              <a:t>hội</a:t>
            </a:r>
            <a:r>
              <a:rPr lang="en-US" dirty="0"/>
              <a:t> </a:t>
            </a:r>
            <a:r>
              <a:rPr lang="en-US" dirty="0" err="1"/>
              <a:t>đồng</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a:t>
            </a:r>
          </a:p>
          <a:p>
            <a:pPr>
              <a:buNone/>
            </a:pPr>
            <a:endParaRPr lang="en-US" dirty="0"/>
          </a:p>
          <a:p>
            <a:pPr>
              <a:buNone/>
            </a:pPr>
            <a:r>
              <a:rPr lang="vi-VN" dirty="0"/>
              <a:t>Em xin đại diện nhóm báo cáo về đề tài: </a:t>
            </a:r>
            <a:r>
              <a:rPr lang="vi-VN" b="1" dirty="0"/>
              <a:t>Xây dựng website thương mại và học tập trực tuyến V-learning tích hợp thanh toán trực tuyến và bảo mật cao</a:t>
            </a:r>
            <a:r>
              <a:rPr lang="vi-VN" dirty="0"/>
              <a:t>.</a:t>
            </a:r>
            <a:endParaRPr lang="en-US" dirty="0"/>
          </a:p>
          <a:p>
            <a:pPr>
              <a:buNone/>
            </a:pPr>
            <a:endParaRPr lang="en-US" dirty="0"/>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Để</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vừa</a:t>
            </a:r>
            <a:r>
              <a:rPr lang="en-US" dirty="0"/>
              <a:t> qua </a:t>
            </a:r>
            <a:r>
              <a:rPr lang="en-US" dirty="0" err="1"/>
              <a:t>nhóm</a:t>
            </a:r>
            <a:r>
              <a:rPr lang="en-US" dirty="0"/>
              <a:t> </a:t>
            </a:r>
            <a:r>
              <a:rPr lang="en-US" dirty="0" err="1"/>
              <a:t>đã</a:t>
            </a:r>
            <a:r>
              <a:rPr lang="en-US" dirty="0"/>
              <a:t> </a:t>
            </a:r>
            <a:r>
              <a:rPr lang="en-US" dirty="0" err="1"/>
              <a:t>ứng</a:t>
            </a:r>
            <a:r>
              <a:rPr lang="en-US" dirty="0"/>
              <a:t> </a:t>
            </a:r>
            <a:r>
              <a:rPr lang="en-US" dirty="0" err="1"/>
              <a:t>dụng</a:t>
            </a:r>
            <a:r>
              <a:rPr lang="en-US" dirty="0"/>
              <a:t> </a:t>
            </a:r>
            <a:r>
              <a:rPr lang="en-US" dirty="0" err="1"/>
              <a:t>quy</a:t>
            </a:r>
            <a:r>
              <a:rPr lang="en-US" dirty="0"/>
              <a:t> </a:t>
            </a:r>
            <a:r>
              <a:rPr lang="en-US" dirty="0" err="1"/>
              <a:t>trình</a:t>
            </a:r>
            <a:r>
              <a:rPr lang="en-US" dirty="0"/>
              <a:t> scrum</a:t>
            </a:r>
          </a:p>
          <a:p>
            <a:endParaRPr lang="en-US" dirty="0"/>
          </a:p>
          <a:p>
            <a:r>
              <a:rPr lang="vi-VN" dirty="0"/>
              <a:t>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C93F1A22-589B-EFDD-5F3B-19086C806DEB}"/>
            </a:ext>
          </a:extLst>
        </p:cNvPr>
        <p:cNvGrpSpPr/>
        <p:nvPr/>
      </p:nvGrpSpPr>
      <p:grpSpPr>
        <a:xfrm>
          <a:off x="0" y="0"/>
          <a:ext cx="0" cy="0"/>
          <a:chOff x="0" y="0"/>
          <a:chExt cx="0" cy="0"/>
        </a:xfrm>
      </p:grpSpPr>
      <p:sp>
        <p:nvSpPr>
          <p:cNvPr id="590" name="Google Shape;590;g2a1f5447211_0_40:notes">
            <a:extLst>
              <a:ext uri="{FF2B5EF4-FFF2-40B4-BE49-F238E27FC236}">
                <a16:creationId xmlns:a16="http://schemas.microsoft.com/office/drawing/2014/main" id="{CA50CA16-1374-B0F7-7209-9D7DD3583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a:extLst>
              <a:ext uri="{FF2B5EF4-FFF2-40B4-BE49-F238E27FC236}">
                <a16:creationId xmlns:a16="http://schemas.microsoft.com/office/drawing/2014/main" id="{150B316A-195B-A769-2E07-8DBE2FD3A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Sau đó, nhóm </a:t>
            </a:r>
            <a:r>
              <a:rPr lang="en-US" dirty="0"/>
              <a:t>bao </a:t>
            </a:r>
            <a:r>
              <a:rPr lang="en-US" dirty="0" err="1"/>
              <a:t>gồm</a:t>
            </a:r>
            <a:r>
              <a:rPr lang="en-US" dirty="0"/>
              <a:t> </a:t>
            </a:r>
            <a:r>
              <a:rPr lang="en-US" b="1" dirty="0"/>
              <a:t>Scrum master</a:t>
            </a:r>
            <a:r>
              <a:rPr lang="en-US" dirty="0"/>
              <a:t> </a:t>
            </a:r>
            <a:r>
              <a:rPr lang="en-US" dirty="0" err="1"/>
              <a:t>và</a:t>
            </a:r>
            <a:r>
              <a:rPr lang="en-US" dirty="0"/>
              <a:t> </a:t>
            </a:r>
            <a:r>
              <a:rPr lang="en-US" b="1" dirty="0"/>
              <a:t>Development team </a:t>
            </a:r>
            <a:r>
              <a:rPr lang="en-US" dirty="0" err="1"/>
              <a:t>sẽ</a:t>
            </a:r>
            <a:r>
              <a:rPr lang="en-US" dirty="0"/>
              <a:t> </a:t>
            </a:r>
            <a:r>
              <a:rPr lang="en-US" dirty="0" err="1"/>
              <a:t>tổ</a:t>
            </a:r>
            <a:r>
              <a:rPr lang="en-US" dirty="0"/>
              <a:t> </a:t>
            </a:r>
            <a:r>
              <a:rPr lang="en-US" dirty="0" err="1"/>
              <a:t>chức</a:t>
            </a:r>
            <a:r>
              <a:rPr lang="vi-VN" dirty="0"/>
              <a:t> </a:t>
            </a:r>
            <a:r>
              <a:rPr lang="vi-VN" b="1" dirty="0"/>
              <a:t>Sprint Planning Meeting</a:t>
            </a:r>
            <a:r>
              <a:rPr lang="vi-VN" dirty="0"/>
              <a:t> để chọn các công việc ưu tiên vào </a:t>
            </a:r>
            <a:r>
              <a:rPr lang="vi-VN" b="1" dirty="0"/>
              <a:t>Sprint Backlog</a:t>
            </a:r>
            <a:r>
              <a:rPr lang="vi-VN" dirty="0"/>
              <a:t> – tức l</a:t>
            </a:r>
            <a:r>
              <a:rPr lang="en-US" dirty="0"/>
              <a:t>à </a:t>
            </a:r>
            <a:r>
              <a:rPr lang="vi-VN" dirty="0"/>
              <a:t>phần việc sẽ được hoàn thành trong Sprint.</a:t>
            </a:r>
          </a:p>
          <a:p>
            <a:pPr algn="l">
              <a:buNone/>
            </a:pPr>
            <a:r>
              <a:rPr lang="en-US" dirty="0"/>
              <a:t> </a:t>
            </a: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lgn="l">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pPr algn="l"/>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701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 </a:t>
            </a:r>
            <a:r>
              <a:rPr lang="en-US" dirty="0" err="1"/>
              <a:t>quá</a:t>
            </a:r>
            <a:r>
              <a:rPr lang="en-US" dirty="0"/>
              <a:t> </a:t>
            </a:r>
            <a:r>
              <a:rPr lang="en-US" dirty="0" err="1"/>
              <a:t>trình</a:t>
            </a:r>
            <a:r>
              <a:rPr lang="en-US" dirty="0"/>
              <a:t> </a:t>
            </a:r>
            <a:r>
              <a:rPr lang="en-US" dirty="0" err="1"/>
              <a:t>sử</a:t>
            </a:r>
            <a:r>
              <a:rPr lang="en-US" dirty="0"/>
              <a:t> </a:t>
            </a:r>
            <a:r>
              <a:rPr lang="en-US" dirty="0" err="1"/>
              <a:t>dụng</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thấy</a:t>
            </a:r>
            <a:r>
              <a:rPr lang="en-US" dirty="0"/>
              <a:t> </a:t>
            </a:r>
            <a:r>
              <a:rPr lang="en-US" dirty="0" err="1"/>
              <a:t>Mô</a:t>
            </a:r>
            <a:r>
              <a:rPr lang="en-US" dirty="0"/>
              <a:t> </a:t>
            </a:r>
            <a:r>
              <a:rPr lang="en-US" dirty="0" err="1"/>
              <a:t>hình</a:t>
            </a:r>
            <a:r>
              <a:rPr lang="en-US" dirty="0"/>
              <a:t> Scrum </a:t>
            </a:r>
            <a:r>
              <a:rPr lang="en-US" dirty="0" err="1"/>
              <a:t>mang</a:t>
            </a:r>
            <a:r>
              <a:rPr lang="en-US" dirty="0"/>
              <a:t> </a:t>
            </a:r>
            <a:r>
              <a:rPr lang="en-US" dirty="0" err="1"/>
              <a:t>lại</a:t>
            </a:r>
            <a:r>
              <a:rPr lang="en-US" dirty="0"/>
              <a:t> </a:t>
            </a:r>
            <a:r>
              <a:rPr lang="en-US" dirty="0" err="1"/>
              <a:t>nhiều</a:t>
            </a:r>
            <a:r>
              <a:rPr lang="en-US" dirty="0"/>
              <a:t> </a:t>
            </a:r>
            <a:r>
              <a:rPr lang="en-US" dirty="0" err="1"/>
              <a:t>lợi</a:t>
            </a:r>
            <a:r>
              <a:rPr lang="en-US" dirty="0"/>
              <a:t> </a:t>
            </a:r>
            <a:r>
              <a:rPr lang="en-US" dirty="0" err="1"/>
              <a:t>ích</a:t>
            </a:r>
            <a:r>
              <a:rPr lang="en-US" dirty="0"/>
              <a:t> </a:t>
            </a:r>
            <a:r>
              <a:rPr lang="en-US" dirty="0" err="1"/>
              <a:t>rõ</a:t>
            </a:r>
            <a:r>
              <a:rPr lang="en-US" dirty="0"/>
              <a:t> </a:t>
            </a:r>
            <a:r>
              <a:rPr lang="en-US" dirty="0" err="1"/>
              <a:t>rệt</a:t>
            </a:r>
            <a:r>
              <a:rPr lang="en-US" dirty="0"/>
              <a:t>:</a:t>
            </a:r>
            <a:br>
              <a:rPr lang="en-US" dirty="0"/>
            </a:br>
            <a:br>
              <a:rPr lang="en-US" dirty="0"/>
            </a:br>
            <a:r>
              <a:rPr lang="vi-VN" dirty="0"/>
              <a:t>Thứ nhất là </a:t>
            </a:r>
            <a:r>
              <a:rPr lang="vi-VN" b="1" dirty="0"/>
              <a:t>phản ứng nhanh</a:t>
            </a:r>
            <a:r>
              <a:rPr lang="vi-VN" dirty="0"/>
              <a:t>, nhóm dễ dàng thích ứng với các thay đổi trong yêu cầu hoặc môi trường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Và</a:t>
            </a:r>
            <a:r>
              <a:rPr lang="en-US" dirty="0"/>
              <a:t> </a:t>
            </a:r>
            <a:r>
              <a:rPr lang="en-US" dirty="0" err="1"/>
              <a:t>thứ</a:t>
            </a:r>
            <a:r>
              <a:rPr lang="en-US" dirty="0"/>
              <a:t> </a:t>
            </a:r>
            <a:r>
              <a:rPr lang="en-US" dirty="0" err="1"/>
              <a:t>hai</a:t>
            </a:r>
            <a:r>
              <a:rPr lang="en-US" dirty="0"/>
              <a:t>, Scrum </a:t>
            </a:r>
            <a:r>
              <a:rPr lang="en-US" b="1" dirty="0" err="1"/>
              <a:t>tăng</a:t>
            </a:r>
            <a:r>
              <a:rPr lang="en-US" b="1" dirty="0"/>
              <a:t> </a:t>
            </a:r>
            <a:r>
              <a:rPr lang="en-US" b="1" dirty="0" err="1"/>
              <a:t>tính</a:t>
            </a:r>
            <a:r>
              <a:rPr lang="en-US" b="1" dirty="0"/>
              <a:t> </a:t>
            </a:r>
            <a:r>
              <a:rPr lang="en-US" b="1" dirty="0" err="1"/>
              <a:t>cộng</a:t>
            </a:r>
            <a:r>
              <a:rPr lang="en-US" b="1" dirty="0"/>
              <a:t> </a:t>
            </a:r>
            <a:r>
              <a:rPr lang="en-US" b="1" dirty="0" err="1"/>
              <a:t>tác</a:t>
            </a:r>
            <a:r>
              <a:rPr lang="en-US" b="1" dirty="0"/>
              <a:t> </a:t>
            </a:r>
            <a:r>
              <a:rPr lang="en-US" b="1" dirty="0" err="1"/>
              <a:t>và</a:t>
            </a:r>
            <a:r>
              <a:rPr lang="en-US" b="1" dirty="0"/>
              <a:t> </a:t>
            </a:r>
            <a:r>
              <a:rPr lang="en-US" b="1" dirty="0" err="1"/>
              <a:t>minh</a:t>
            </a:r>
            <a:r>
              <a:rPr lang="en-US" b="1" dirty="0"/>
              <a:t> </a:t>
            </a:r>
            <a:r>
              <a:rPr lang="en-US" b="1" dirty="0" err="1"/>
              <a:t>bạch</a:t>
            </a:r>
            <a:r>
              <a:rPr lang="en-US" dirty="0"/>
              <a:t> </a:t>
            </a:r>
            <a:r>
              <a:rPr lang="en-US" dirty="0" err="1"/>
              <a:t>thông</a:t>
            </a:r>
            <a:r>
              <a:rPr lang="en-US" dirty="0"/>
              <a:t> qua </a:t>
            </a:r>
            <a:r>
              <a:rPr lang="en-US" dirty="0" err="1"/>
              <a:t>các</a:t>
            </a:r>
            <a:r>
              <a:rPr lang="en-US" dirty="0"/>
              <a:t> </a:t>
            </a:r>
            <a:r>
              <a:rPr lang="en-US" dirty="0" err="1"/>
              <a:t>cuộc</a:t>
            </a:r>
            <a:r>
              <a:rPr lang="en-US" dirty="0"/>
              <a:t> </a:t>
            </a:r>
            <a:r>
              <a:rPr lang="en-US" dirty="0" err="1"/>
              <a:t>họp</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việc</a:t>
            </a:r>
            <a:r>
              <a:rPr lang="en-US" dirty="0"/>
              <a:t> </a:t>
            </a:r>
            <a:r>
              <a:rPr lang="en-US" dirty="0" err="1"/>
              <a:t>phân</a:t>
            </a:r>
            <a:r>
              <a:rPr lang="en-US" dirty="0"/>
              <a:t> chia </a:t>
            </a:r>
            <a:r>
              <a:rPr lang="en-US" dirty="0" err="1"/>
              <a:t>công</a:t>
            </a:r>
            <a:r>
              <a:rPr lang="en-US" dirty="0"/>
              <a:t> </a:t>
            </a:r>
            <a:r>
              <a:rPr lang="en-US" dirty="0" err="1"/>
              <a:t>việc</a:t>
            </a:r>
            <a:r>
              <a:rPr lang="en-US" dirty="0"/>
              <a:t> </a:t>
            </a:r>
            <a:r>
              <a:rPr lang="en-US" dirty="0" err="1"/>
              <a:t>rõ</a:t>
            </a:r>
            <a:r>
              <a:rPr lang="en-US" dirty="0"/>
              <a:t> </a:t>
            </a:r>
            <a:r>
              <a:rPr lang="en-US" dirty="0" err="1"/>
              <a:t>ràng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Cuối</a:t>
            </a:r>
            <a:r>
              <a:rPr lang="en-US" dirty="0"/>
              <a:t> </a:t>
            </a:r>
            <a:r>
              <a:rPr lang="en-US" dirty="0" err="1"/>
              <a:t>cùng</a:t>
            </a:r>
            <a:r>
              <a:rPr lang="vi-VN" dirty="0"/>
              <a:t>, </a:t>
            </a:r>
            <a:r>
              <a:rPr lang="vi-VN" b="1" dirty="0"/>
              <a:t>sản phẩm được cải tiến liên tục</a:t>
            </a:r>
            <a:r>
              <a:rPr lang="vi-VN" dirty="0"/>
              <a:t> sau mỗi Sprint, nhờ việc thường xuyên đánh giá và cải tiến.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Bên cạnh các ưu điểm, Scrum cũng có một số hạn chế.</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Đầu</a:t>
            </a:r>
            <a:r>
              <a:rPr lang="en-US" dirty="0"/>
              <a:t> </a:t>
            </a:r>
            <a:r>
              <a:rPr lang="en-US" dirty="0" err="1"/>
              <a:t>tiên</a:t>
            </a:r>
            <a:r>
              <a:rPr lang="en-US" dirty="0"/>
              <a:t>, Scrum </a:t>
            </a:r>
            <a:r>
              <a:rPr lang="en-US" b="1" dirty="0" err="1"/>
              <a:t>yêu</a:t>
            </a:r>
            <a:r>
              <a:rPr lang="en-US" b="1" dirty="0"/>
              <a:t> </a:t>
            </a:r>
            <a:r>
              <a:rPr lang="en-US" b="1" dirty="0" err="1"/>
              <a:t>cầu</a:t>
            </a:r>
            <a:r>
              <a:rPr lang="en-US" b="1" dirty="0"/>
              <a:t> </a:t>
            </a:r>
            <a:r>
              <a:rPr lang="en-US" b="1" dirty="0" err="1"/>
              <a:t>sự</a:t>
            </a:r>
            <a:r>
              <a:rPr lang="en-US" b="1" dirty="0"/>
              <a:t> </a:t>
            </a:r>
            <a:r>
              <a:rPr lang="en-US" b="1" dirty="0" err="1"/>
              <a:t>phối</a:t>
            </a:r>
            <a:r>
              <a:rPr lang="en-US" b="1" dirty="0"/>
              <a:t> </a:t>
            </a:r>
            <a:r>
              <a:rPr lang="en-US" b="1" dirty="0" err="1"/>
              <a:t>hợp</a:t>
            </a:r>
            <a:r>
              <a:rPr lang="en-US" b="1" dirty="0"/>
              <a:t> </a:t>
            </a:r>
            <a:r>
              <a:rPr lang="en-US" b="1" dirty="0" err="1"/>
              <a:t>rất</a:t>
            </a:r>
            <a:r>
              <a:rPr lang="en-US" b="1" dirty="0"/>
              <a:t> </a:t>
            </a:r>
            <a:r>
              <a:rPr lang="en-US" b="1" dirty="0" err="1"/>
              <a:t>chặt</a:t>
            </a:r>
            <a:r>
              <a:rPr lang="en-US" b="1" dirty="0"/>
              <a:t> </a:t>
            </a:r>
            <a:r>
              <a:rPr lang="en-US" b="1" dirty="0" err="1"/>
              <a:t>chẽ</a:t>
            </a:r>
            <a:r>
              <a:rPr lang="en-US" dirty="0"/>
              <a:t> </a:t>
            </a:r>
            <a:r>
              <a:rPr lang="en-US" dirty="0" err="1"/>
              <a:t>giữa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br>
              <a:rPr lang="en-US" dirty="0"/>
            </a:br>
            <a:br>
              <a:rPr lang="en-US" dirty="0"/>
            </a:br>
            <a:r>
              <a:rPr lang="en-US" dirty="0" err="1"/>
              <a:t>Thứ</a:t>
            </a:r>
            <a:r>
              <a:rPr lang="en-US" dirty="0"/>
              <a:t> </a:t>
            </a:r>
            <a:r>
              <a:rPr lang="en-US" dirty="0" err="1"/>
              <a:t>hai</a:t>
            </a:r>
            <a:r>
              <a:rPr lang="en-US" dirty="0"/>
              <a:t>, </a:t>
            </a:r>
            <a:r>
              <a:rPr lang="en-US" dirty="0" err="1"/>
              <a:t>nếu</a:t>
            </a:r>
            <a:r>
              <a:rPr lang="en-US" dirty="0"/>
              <a:t> </a:t>
            </a:r>
            <a:r>
              <a:rPr lang="en-US" b="1" dirty="0" err="1"/>
              <a:t>thiếu</a:t>
            </a:r>
            <a:r>
              <a:rPr lang="en-US" b="1" dirty="0"/>
              <a:t> </a:t>
            </a:r>
            <a:r>
              <a:rPr lang="en-US" b="1" dirty="0" err="1"/>
              <a:t>kinh</a:t>
            </a:r>
            <a:r>
              <a:rPr lang="en-US" b="1" dirty="0"/>
              <a:t> </a:t>
            </a:r>
            <a:r>
              <a:rPr lang="en-US" b="1" dirty="0" err="1"/>
              <a:t>nghiệm</a:t>
            </a:r>
            <a:r>
              <a:rPr lang="en-US" b="1" dirty="0"/>
              <a:t> </a:t>
            </a:r>
            <a:r>
              <a:rPr lang="en-US" b="1" dirty="0" err="1"/>
              <a:t>hoặc</a:t>
            </a:r>
            <a:r>
              <a:rPr lang="en-US" b="1" dirty="0"/>
              <a:t> </a:t>
            </a:r>
            <a:r>
              <a:rPr lang="en-US" b="1" dirty="0" err="1"/>
              <a:t>tính</a:t>
            </a:r>
            <a:r>
              <a:rPr lang="en-US" b="1" dirty="0"/>
              <a:t> </a:t>
            </a:r>
            <a:r>
              <a:rPr lang="en-US" b="1" dirty="0" err="1"/>
              <a:t>kỷ</a:t>
            </a:r>
            <a:r>
              <a:rPr lang="en-US" b="1" dirty="0"/>
              <a:t> </a:t>
            </a:r>
            <a:r>
              <a:rPr lang="en-US" b="1" dirty="0" err="1"/>
              <a:t>luật</a:t>
            </a:r>
            <a:r>
              <a:rPr lang="en-US" dirty="0"/>
              <a:t>, </a:t>
            </a:r>
            <a:r>
              <a:rPr lang="en-US" dirty="0" err="1"/>
              <a:t>nhóm</a:t>
            </a:r>
            <a:r>
              <a:rPr lang="en-US" dirty="0"/>
              <a:t> </a:t>
            </a:r>
            <a:r>
              <a:rPr lang="en-US" dirty="0" err="1"/>
              <a:t>dễ</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khi</a:t>
            </a:r>
            <a:r>
              <a:rPr lang="en-US" dirty="0"/>
              <a:t> </a:t>
            </a:r>
            <a:r>
              <a:rPr lang="en-US" dirty="0" err="1"/>
              <a:t>triển</a:t>
            </a:r>
            <a:r>
              <a:rPr lang="en-US" dirty="0"/>
              <a:t> </a:t>
            </a:r>
            <a:r>
              <a:rPr lang="en-US" dirty="0" err="1"/>
              <a:t>khai</a:t>
            </a:r>
            <a:r>
              <a:rPr lang="en-US" dirty="0"/>
              <a:t>.</a:t>
            </a:r>
            <a:br>
              <a:rPr lang="en-US" dirty="0"/>
            </a:br>
            <a:br>
              <a:rPr lang="en-US" dirty="0"/>
            </a:br>
            <a:r>
              <a:rPr lang="vi-VN" dirty="0"/>
              <a:t>Và cuối cùng, nếu </a:t>
            </a:r>
            <a:r>
              <a:rPr lang="vi-VN" b="1" dirty="0"/>
              <a:t>yêu cầu không rõ ràng</a:t>
            </a:r>
            <a:r>
              <a:rPr lang="vi-VN" dirty="0"/>
              <a:t>, việc ước lượng thời gian sẽ không chính xác, ảnh hưởng đến tiến độ Sprint.</a:t>
            </a:r>
            <a:endParaRPr dirty="0"/>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Tiếp theo là phần </a:t>
            </a:r>
            <a:r>
              <a:rPr lang="vi-VN" b="1" dirty="0"/>
              <a:t>kế hoạch dự án</a:t>
            </a:r>
            <a:r>
              <a:rPr lang="vi-VN" dirty="0"/>
              <a:t> – đây là phần rất quan trọng giúp nhóm định hướng rõ ràng từng bước triển khai.</a:t>
            </a:r>
            <a:br>
              <a:rPr lang="vi-VN" dirty="0"/>
            </a:br>
            <a:r>
              <a:rPr lang="vi-VN" dirty="0"/>
              <a:t>Trong kế hoạch này, nhóm đã phân chia thời gian thực hiện thành các giai đoạn cụ thể, từ phân tích yêu cầu, thiết kế, phát triển, kiểm thử cho đến hoàn thiện sản phẩm.</a:t>
            </a:r>
            <a:br>
              <a:rPr lang="vi-VN" dirty="0"/>
            </a:br>
            <a:r>
              <a:rPr lang="vi-VN" dirty="0"/>
              <a:t>Mỗi giai đoạn đều có mục tiêu rõ ràng và thời hạn cụ thể, đảm bảo dự án được thực hiện đúng tiến độ và chất lượng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vi-VN" dirty="0"/>
              <a:t>Chi tiết về các giai đoạn sẽ được trình bày ở slide tiếp theo</a:t>
            </a:r>
            <a:endParaRPr dirty="0"/>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Để đảm bảo dự án được thực hiện một cách khoa học và hiệu quả, nhóm em đã xây dựng một lộ trình rõ ràng gồm 5 giai đoạn chính, bắt đầu từ ngày </a:t>
            </a:r>
            <a:r>
              <a:rPr lang="vi-VN" b="1" dirty="0"/>
              <a:t>17/03 đến 15/05/2025</a:t>
            </a:r>
            <a:r>
              <a:rPr lang="vi-VN" dirty="0"/>
              <a:t>.</a:t>
            </a:r>
            <a:endParaRPr lang="en-US" dirty="0"/>
          </a:p>
          <a:p>
            <a:pPr>
              <a:buFont typeface="+mj-lt"/>
              <a:buAutoNum type="arabicPeriod"/>
            </a:pPr>
            <a:r>
              <a:rPr lang="vi-VN" b="1" dirty="0"/>
              <a:t>Khởi tạo</a:t>
            </a:r>
            <a:r>
              <a:rPr lang="vi-VN" dirty="0"/>
              <a:t>: Giai đoạn đầu tiên kéo dài 7 ngày (17–23/03), nhóm tập trung xác định mục tiêu, phạm vi và xác lập hướng tiếp cận ban đầu cho dự án.</a:t>
            </a:r>
          </a:p>
          <a:p>
            <a:pPr>
              <a:buFont typeface="+mj-lt"/>
              <a:buAutoNum type="arabicPeriod"/>
            </a:pPr>
            <a:r>
              <a:rPr lang="vi-VN" b="1" dirty="0"/>
              <a:t>Bắt đầu</a:t>
            </a:r>
            <a:r>
              <a:rPr lang="vi-VN" dirty="0"/>
              <a:t>: Diễn ra từ 24–31/03, nhóm tiến hành phân tích yêu cầu, nghiên cứu công nghệ và lên thiết kế sơ bộ cho hệ thống.</a:t>
            </a:r>
          </a:p>
          <a:p>
            <a:pPr>
              <a:buFont typeface="+mj-lt"/>
              <a:buAutoNum type="arabicPeriod"/>
            </a:pPr>
            <a:r>
              <a:rPr lang="vi-VN" b="1" dirty="0"/>
              <a:t>Phát triển</a:t>
            </a:r>
            <a:r>
              <a:rPr lang="vi-VN" dirty="0"/>
              <a:t>: Là giai đoạn quan trọng nhất kéo dài 36 ngày (01/04–06/05), được chia thành </a:t>
            </a:r>
            <a:r>
              <a:rPr lang="vi-VN" b="1" dirty="0"/>
              <a:t>3 sprint nhỏ</a:t>
            </a:r>
            <a:r>
              <a:rPr lang="vi-VN" dirty="0"/>
              <a:t>:</a:t>
            </a:r>
          </a:p>
          <a:p>
            <a:pPr marL="742950" lvl="1" indent="-285750">
              <a:buFont typeface="+mj-lt"/>
              <a:buAutoNum type="arabicPeriod"/>
            </a:pPr>
            <a:r>
              <a:rPr lang="vi-VN" i="1" dirty="0"/>
              <a:t>Sprint 1</a:t>
            </a:r>
            <a:r>
              <a:rPr lang="vi-VN" dirty="0"/>
              <a:t> (01–14/04): Phát triển các chức năng cơ bản như đăng nhập, đăng ký, xem khóa học.</a:t>
            </a:r>
          </a:p>
          <a:p>
            <a:pPr marL="742950" lvl="1" indent="-285750">
              <a:buFont typeface="+mj-lt"/>
              <a:buAutoNum type="arabicPeriod"/>
            </a:pPr>
            <a:r>
              <a:rPr lang="vi-VN" i="1" dirty="0"/>
              <a:t>Sprint 2</a:t>
            </a:r>
            <a:r>
              <a:rPr lang="vi-VN" dirty="0"/>
              <a:t> (15–25/04): Tập trung xây dựng tính năng thanh toán trực tuyến, ví điện tử và thống kê doanh thu.</a:t>
            </a:r>
          </a:p>
          <a:p>
            <a:pPr marL="742950" lvl="1" indent="-285750">
              <a:buFont typeface="+mj-lt"/>
              <a:buAutoNum type="arabicPeriod"/>
            </a:pPr>
            <a:r>
              <a:rPr lang="vi-VN" i="1" dirty="0"/>
              <a:t>Sprint 3</a:t>
            </a:r>
            <a:r>
              <a:rPr lang="vi-VN" dirty="0"/>
              <a:t> (26/04–06/05): Tối ưu hệ thống, nâng cấp bảo mật và kiểm thử tổng thể.</a:t>
            </a:r>
          </a:p>
          <a:p>
            <a:pPr>
              <a:buFont typeface="+mj-lt"/>
              <a:buAutoNum type="arabicPeriod"/>
            </a:pPr>
            <a:r>
              <a:rPr lang="vi-VN" b="1" dirty="0"/>
              <a:t>Họp và lấy phản hồi</a:t>
            </a:r>
            <a:r>
              <a:rPr lang="vi-VN" dirty="0"/>
              <a:t>: Vào ngày 07/05, nhóm tổ chức họp để nhận góp ý từ giảng viên hướng dẫn, từ đó điều chỉnh hệ thống cho phù hợp.</a:t>
            </a:r>
          </a:p>
          <a:p>
            <a:pPr>
              <a:buFont typeface="+mj-lt"/>
              <a:buAutoNum type="arabicPeriod"/>
            </a:pPr>
            <a:r>
              <a:rPr lang="vi-VN" b="1" dirty="0"/>
              <a:t>Kết thúc</a:t>
            </a:r>
            <a:r>
              <a:rPr lang="vi-VN" dirty="0"/>
              <a:t>: Từ ngày 11–15/05, nhóm hoàn thiện báo cáo, chuẩn bị nội dung bảo vệ và video demo.</a:t>
            </a:r>
          </a:p>
          <a:p>
            <a:r>
              <a:rPr lang="vi-VN" dirty="0"/>
              <a:t>Nhìn chung, nhóm áp dụng mô hình </a:t>
            </a:r>
            <a:r>
              <a:rPr lang="vi-VN" b="1" dirty="0"/>
              <a:t>Scrum</a:t>
            </a:r>
            <a:r>
              <a:rPr lang="vi-VN" dirty="0"/>
              <a:t>, giúp linh hoạt điều chỉnh kế hoạch trong quá trình phát triển, đặc biệt phù hợp với đặc thù thay đổi liên tục của dự án phần mềm."</a:t>
            </a:r>
          </a:p>
          <a:p>
            <a:pPr marL="158750" indent="0">
              <a:buNone/>
            </a:pPr>
            <a:endParaRPr lang="en-US" dirty="0"/>
          </a:p>
        </p:txBody>
      </p:sp>
    </p:spTree>
    <p:extLst>
      <p:ext uri="{BB962C8B-B14F-4D97-AF65-F5344CB8AC3E}">
        <p14:creationId xmlns:p14="http://schemas.microsoft.com/office/powerpoint/2010/main" val="416988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Sau </a:t>
            </a:r>
            <a:r>
              <a:rPr lang="en-US" dirty="0" err="1"/>
              <a:t>khi</a:t>
            </a:r>
            <a:r>
              <a:rPr lang="en-US" dirty="0"/>
              <a:t> </a:t>
            </a:r>
            <a:r>
              <a:rPr lang="en-US" dirty="0" err="1"/>
              <a:t>đã</a:t>
            </a:r>
            <a:r>
              <a:rPr lang="en-US" dirty="0"/>
              <a:t> </a:t>
            </a:r>
            <a:r>
              <a:rPr lang="en-US" dirty="0" err="1"/>
              <a:t>có</a:t>
            </a:r>
            <a:r>
              <a:rPr lang="en-US" dirty="0"/>
              <a:t> </a:t>
            </a:r>
            <a:r>
              <a:rPr lang="en-US" dirty="0" err="1"/>
              <a:t>một</a:t>
            </a:r>
            <a:r>
              <a:rPr lang="en-US" dirty="0"/>
              <a:t> </a:t>
            </a:r>
            <a:r>
              <a:rPr lang="en-US" dirty="0" err="1"/>
              <a:t>kế</a:t>
            </a:r>
            <a:r>
              <a:rPr lang="en-US" dirty="0"/>
              <a:t> </a:t>
            </a:r>
            <a:r>
              <a:rPr lang="en-US" dirty="0" err="1"/>
              <a:t>hoạch</a:t>
            </a:r>
            <a:r>
              <a:rPr lang="en-US" dirty="0"/>
              <a:t> </a:t>
            </a:r>
            <a:r>
              <a:rPr lang="en-US" dirty="0" err="1"/>
              <a:t>triển</a:t>
            </a:r>
            <a:r>
              <a:rPr lang="en-US" dirty="0"/>
              <a:t> </a:t>
            </a:r>
            <a:r>
              <a:rPr lang="en-US" dirty="0" err="1"/>
              <a:t>khai</a:t>
            </a:r>
            <a:r>
              <a:rPr lang="en-US" dirty="0"/>
              <a:t> </a:t>
            </a:r>
            <a:r>
              <a:rPr lang="en-US" dirty="0" err="1"/>
              <a:t>rõ</a:t>
            </a:r>
            <a:r>
              <a:rPr lang="en-US" dirty="0"/>
              <a:t> </a:t>
            </a:r>
            <a:r>
              <a:rPr lang="en-US" dirty="0" err="1"/>
              <a:t>ràng</a:t>
            </a:r>
            <a:r>
              <a:rPr lang="en-US" dirty="0"/>
              <a:t>, </a:t>
            </a:r>
            <a:r>
              <a:rPr lang="en-US" dirty="0" err="1"/>
              <a:t>nhóm</a:t>
            </a:r>
            <a:r>
              <a:rPr lang="en-US" dirty="0"/>
              <a:t> </a:t>
            </a:r>
            <a:r>
              <a:rPr lang="en-US" dirty="0" err="1"/>
              <a:t>chuyển</a:t>
            </a:r>
            <a:r>
              <a:rPr lang="en-US" dirty="0"/>
              <a:t> sang </a:t>
            </a:r>
            <a:r>
              <a:rPr lang="en-US" dirty="0" err="1"/>
              <a:t>giai</a:t>
            </a:r>
            <a:r>
              <a:rPr lang="en-US" dirty="0"/>
              <a:t> </a:t>
            </a:r>
            <a:r>
              <a:rPr lang="en-US" dirty="0" err="1"/>
              <a:t>đoạn</a:t>
            </a:r>
            <a:r>
              <a:rPr lang="en-US" dirty="0"/>
              <a:t> </a:t>
            </a:r>
            <a:r>
              <a:rPr lang="en-US" dirty="0" err="1"/>
              <a:t>xác</a:t>
            </a:r>
            <a:r>
              <a:rPr lang="en-US" dirty="0"/>
              <a:t> </a:t>
            </a:r>
            <a:r>
              <a:rPr lang="en-US" dirty="0" err="1"/>
              <a:t>định</a:t>
            </a:r>
            <a:r>
              <a:rPr lang="en-US" dirty="0"/>
              <a:t> </a:t>
            </a:r>
            <a:r>
              <a:rPr lang="en-US" b="1" dirty="0" err="1"/>
              <a:t>các</a:t>
            </a:r>
            <a:r>
              <a:rPr lang="en-US" b="1" dirty="0"/>
              <a:t> </a:t>
            </a:r>
            <a:r>
              <a:rPr lang="en-US" b="1" dirty="0" err="1"/>
              <a:t>yêu</a:t>
            </a:r>
            <a:r>
              <a:rPr lang="en-US" b="1" dirty="0"/>
              <a:t> </a:t>
            </a:r>
            <a:r>
              <a:rPr lang="en-US" b="1" dirty="0" err="1"/>
              <a:t>cầu</a:t>
            </a:r>
            <a:r>
              <a:rPr lang="en-US" b="1" dirty="0"/>
              <a:t> </a:t>
            </a:r>
            <a:r>
              <a:rPr lang="en-US" b="1" dirty="0" err="1"/>
              <a:t>hệ</a:t>
            </a:r>
            <a:r>
              <a:rPr lang="en-US" b="1" dirty="0"/>
              <a:t> </a:t>
            </a:r>
            <a:r>
              <a:rPr lang="en-US" b="1" dirty="0" err="1"/>
              <a:t>thống</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sản</a:t>
            </a:r>
            <a:r>
              <a:rPr lang="en-US" dirty="0"/>
              <a:t> </a:t>
            </a:r>
            <a:r>
              <a:rPr lang="en-US" dirty="0" err="1"/>
              <a:t>phẩm</a:t>
            </a:r>
            <a:r>
              <a:rPr lang="en-US" dirty="0"/>
              <a:t> </a:t>
            </a:r>
            <a:r>
              <a:rPr lang="en-US" dirty="0" err="1"/>
              <a:t>đáp</a:t>
            </a:r>
            <a:r>
              <a:rPr lang="en-US" dirty="0"/>
              <a:t> </a:t>
            </a:r>
            <a:r>
              <a:rPr lang="en-US" dirty="0" err="1"/>
              <a:t>ứng</a:t>
            </a:r>
            <a:r>
              <a:rPr lang="en-US" dirty="0"/>
              <a:t> </a:t>
            </a:r>
            <a:r>
              <a:rPr lang="en-US" dirty="0" err="1"/>
              <a:t>đầy</a:t>
            </a:r>
            <a:r>
              <a:rPr lang="en-US" dirty="0"/>
              <a:t> </a:t>
            </a:r>
            <a:r>
              <a:rPr lang="en-US" dirty="0" err="1"/>
              <a:t>đủ</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r>
              <a:rPr lang="en-US" dirty="0"/>
              <a:t> </a:t>
            </a:r>
            <a:r>
              <a:rPr lang="en-US" dirty="0" err="1"/>
              <a:t>thực</a:t>
            </a:r>
            <a:r>
              <a:rPr lang="en-US" dirty="0"/>
              <a:t> </a:t>
            </a:r>
            <a:r>
              <a:rPr lang="en-US" dirty="0" err="1"/>
              <a:t>tế</a:t>
            </a:r>
            <a:endParaRPr lang="en-US" dirty="0"/>
          </a:p>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V-learning được thiết kế phục vụ 4 nhóm người dùng chính, mỗi nhóm đóng vai trò riêng trong hệ sinh thái học tập trực tuyến:</a:t>
            </a:r>
          </a:p>
          <a:p>
            <a:pPr>
              <a:buFont typeface="Arial" panose="020B0604020202020204" pitchFamily="34" charset="0"/>
              <a:buChar char="•"/>
            </a:pPr>
            <a:r>
              <a:rPr lang="vi-VN" b="1" dirty="0"/>
              <a:t>Học viên</a:t>
            </a:r>
            <a:r>
              <a:rPr lang="vi-VN" dirty="0"/>
              <a:t>: Đây là nhóm người dùng lớn nhất, có thể đăng nhập, tìm kiếm, xem thông tin khóa học, mua khóa học, học online, đánh giá và quản lý tài khoản cá nhân.</a:t>
            </a:r>
          </a:p>
          <a:p>
            <a:pPr>
              <a:buFont typeface="Arial" panose="020B0604020202020204" pitchFamily="34" charset="0"/>
              <a:buChar char="•"/>
            </a:pPr>
            <a:r>
              <a:rPr lang="vi-VN" b="1" dirty="0"/>
              <a:t>Giảng viên</a:t>
            </a:r>
            <a:r>
              <a:rPr lang="vi-VN" dirty="0"/>
              <a:t>: Được cung cấp công cụ để tạo và quản lý khóa học, theo dõi doanh thu, tương tác với học viên và nhận thanh toán từ hệ thống.</a:t>
            </a:r>
          </a:p>
          <a:p>
            <a:pPr>
              <a:buFont typeface="Arial" panose="020B0604020202020204" pitchFamily="34" charset="0"/>
              <a:buChar char="•"/>
            </a:pPr>
            <a:r>
              <a:rPr lang="vi-VN" b="1" dirty="0"/>
              <a:t>Admin</a:t>
            </a:r>
            <a:r>
              <a:rPr lang="vi-VN" dirty="0"/>
              <a:t>: Là người điều hành hệ thống, quản lý tài khoản người dùng, nội dung học, khuyến mãi, xử lý yêu cầu rút tiền và xem thống kê toàn cục.</a:t>
            </a:r>
          </a:p>
          <a:p>
            <a:pPr>
              <a:buFont typeface="Arial" panose="020B0604020202020204" pitchFamily="34" charset="0"/>
              <a:buChar char="•"/>
            </a:pPr>
            <a:r>
              <a:rPr lang="vi-VN" b="1" dirty="0"/>
              <a:t>Root</a:t>
            </a:r>
            <a:r>
              <a:rPr lang="vi-VN" dirty="0"/>
              <a:t>: Người quản trị cấp cao nhất, có quyền giám sát toàn bộ hệ thống và đảm bảo an toàn, ổn định cho nền tảng.</a:t>
            </a:r>
          </a:p>
          <a:p>
            <a:r>
              <a:rPr lang="vi-VN" dirty="0"/>
              <a:t>Các yêu cầu này được xây dựng sát với nhu cầu thực tế, hướng đến việc tạo ra một hệ thống </a:t>
            </a:r>
            <a:r>
              <a:rPr lang="vi-VN" b="1" dirty="0"/>
              <a:t>trực quan, dễ sử dụng, an toàn bảo mật cao</a:t>
            </a:r>
            <a:r>
              <a:rPr lang="vi-VN" dirty="0"/>
              <a:t>, đồng thời tích hợp tính năng </a:t>
            </a:r>
            <a:r>
              <a:rPr lang="vi-VN" b="1" dirty="0"/>
              <a:t>thanh toán trực tuyến tiện lợi</a:t>
            </a:r>
            <a:r>
              <a:rPr lang="vi-VN" dirty="0"/>
              <a:t> – góp phần xây dựng một nền tảng học tập hiện đại và bền vững."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Phần tiếp theo là về </a:t>
            </a:r>
            <a:r>
              <a:rPr lang="vi-VN" b="1" dirty="0"/>
              <a:t>Database</a:t>
            </a:r>
            <a:r>
              <a:rPr lang="vi-VN" dirty="0"/>
              <a:t> – một phần quan trọng giúp lưu trữ và quản lý toàn bộ dữ liệu trong hệ thống</a:t>
            </a:r>
            <a:endParaRPr dirty="0"/>
          </a:p>
        </p:txBody>
      </p:sp>
    </p:spTree>
    <p:extLst>
      <p:ext uri="{BB962C8B-B14F-4D97-AF65-F5344CB8AC3E}">
        <p14:creationId xmlns:p14="http://schemas.microsoft.com/office/powerpoint/2010/main" val="11921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Nhóm gồm có: [đọc tên các thành viên],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Nhóm đã thiết kế cơ sở dữ liệu dựa trên các chức năng chính của hệ thống như:</a:t>
            </a:r>
            <a:endParaRPr lang="en-US" dirty="0"/>
          </a:p>
        </p:txBody>
      </p:sp>
    </p:spTree>
    <p:extLst>
      <p:ext uri="{BB962C8B-B14F-4D97-AF65-F5344CB8AC3E}">
        <p14:creationId xmlns:p14="http://schemas.microsoft.com/office/powerpoint/2010/main" val="2258138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r>
              <a:rPr lang="vi-VN" dirty="0"/>
              <a:t>Sau khi hoàn thiện các chức năng chính, nhóm tiến hành </a:t>
            </a:r>
            <a:r>
              <a:rPr lang="vi-VN" b="1" dirty="0"/>
              <a:t>kiểm thử hệ thống</a:t>
            </a:r>
            <a:r>
              <a:rPr lang="vi-VN" dirty="0"/>
              <a:t> để đảm bảo phần mềm hoạt động đúng như yêu cầu.</a:t>
            </a:r>
            <a:br>
              <a:rPr lang="vi-VN" dirty="0"/>
            </a:br>
            <a:r>
              <a:rPr lang="vi-VN" dirty="0"/>
              <a:t>Việc kiểm thử được thực hiện theo từng Sprint, bao gồm cả </a:t>
            </a:r>
            <a:r>
              <a:rPr lang="vi-VN" b="1" dirty="0"/>
              <a:t>kiểm thử chức năng</a:t>
            </a:r>
            <a:r>
              <a:rPr lang="vi-VN" dirty="0"/>
              <a:t> và </a:t>
            </a:r>
            <a:r>
              <a:rPr lang="vi-VN" b="1" dirty="0"/>
              <a:t>kiểm thử giao diện</a:t>
            </a:r>
            <a:r>
              <a:rPr lang="vi-VN" dirty="0"/>
              <a:t>.</a:t>
            </a:r>
            <a:br>
              <a:rPr lang="vi-VN" dirty="0"/>
            </a:br>
            <a:r>
              <a:rPr lang="vi-VN" dirty="0"/>
              <a:t>Mục tiêu là phát hiện lỗi sớm, đảm bảo chất lượng sản phẩm trước khi bàn giao và demo</a:t>
            </a:r>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a:t>
            </a:r>
            <a:r>
              <a:rPr lang="en-US" dirty="0" err="1"/>
              <a:t>tiếp</a:t>
            </a:r>
            <a:r>
              <a:rPr lang="en-US" dirty="0"/>
              <a:t> </a:t>
            </a:r>
            <a:r>
              <a:rPr lang="en-US" dirty="0" err="1"/>
              <a:t>theo</a:t>
            </a:r>
            <a:r>
              <a:rPr lang="vi-VN" dirty="0"/>
              <a:t>, nhóm xin giới thiệu </a:t>
            </a:r>
            <a:r>
              <a:rPr lang="vi-VN" b="1" dirty="0"/>
              <a:t>giao diện mẫu (prototype)</a:t>
            </a:r>
            <a:r>
              <a:rPr lang="vi-VN" dirty="0"/>
              <a:t> của hệ thống V-learning.</a:t>
            </a:r>
            <a:br>
              <a:rPr lang="vi-VN" dirty="0"/>
            </a:br>
            <a:r>
              <a:rPr lang="vi-VN" dirty="0"/>
              <a:t>Đây là kết quả sau quá trình phân tích và thiết kế, nhằm thể hiện trực quan cách người dùng sẽ tương tác với hệ thống.</a:t>
            </a:r>
            <a:endParaRPr dirty="0"/>
          </a:p>
        </p:txBody>
      </p:sp>
    </p:spTree>
    <p:extLst>
      <p:ext uri="{BB962C8B-B14F-4D97-AF65-F5344CB8AC3E}">
        <p14:creationId xmlns:p14="http://schemas.microsoft.com/office/powerpoint/2010/main" val="3923440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Prototype </a:t>
            </a:r>
            <a:r>
              <a:rPr lang="en-US" dirty="0" err="1"/>
              <a:t>gồm</a:t>
            </a:r>
            <a:r>
              <a:rPr lang="en-US" dirty="0"/>
              <a:t> </a:t>
            </a:r>
            <a:r>
              <a:rPr lang="en-US" dirty="0" err="1"/>
              <a:t>các</a:t>
            </a:r>
            <a:r>
              <a:rPr lang="en-US" dirty="0"/>
              <a:t> </a:t>
            </a:r>
            <a:r>
              <a:rPr lang="en-US" dirty="0" err="1"/>
              <a:t>giao</a:t>
            </a:r>
            <a:r>
              <a:rPr lang="en-US" dirty="0"/>
              <a:t> </a:t>
            </a:r>
            <a:r>
              <a:rPr lang="en-US" dirty="0" err="1"/>
              <a:t>diện</a:t>
            </a:r>
            <a:r>
              <a:rPr lang="en-US" dirty="0"/>
              <a:t> </a:t>
            </a:r>
            <a:r>
              <a:rPr lang="en-US" dirty="0" err="1"/>
              <a:t>chính</a:t>
            </a:r>
            <a:r>
              <a:rPr lang="en-US" dirty="0"/>
              <a:t> </a:t>
            </a:r>
            <a:r>
              <a:rPr lang="en-US" dirty="0" err="1"/>
              <a:t>cho</a:t>
            </a:r>
            <a:r>
              <a:rPr lang="en-US" dirty="0"/>
              <a:t>: </a:t>
            </a:r>
            <a:r>
              <a:rPr lang="en-US" b="1" dirty="0" err="1"/>
              <a:t>học</a:t>
            </a:r>
            <a:r>
              <a:rPr lang="en-US" b="1" dirty="0"/>
              <a:t> </a:t>
            </a:r>
            <a:r>
              <a:rPr lang="en-US" b="1" dirty="0" err="1"/>
              <a:t>viên</a:t>
            </a:r>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giảng</a:t>
            </a:r>
            <a:r>
              <a:rPr lang="en-US" dirty="0"/>
              <a:t> </a:t>
            </a:r>
            <a:r>
              <a:rPr lang="en-US" dirty="0" err="1"/>
              <a:t>viên</a:t>
            </a:r>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r>
              <a:rPr lang="en-US" b="1" dirty="0" err="1"/>
              <a:t>quản</a:t>
            </a:r>
            <a:r>
              <a:rPr lang="en-US" b="1" dirty="0"/>
              <a:t> </a:t>
            </a:r>
            <a:r>
              <a:rPr lang="en-US" b="1" dirty="0" err="1"/>
              <a:t>trị</a:t>
            </a:r>
            <a:r>
              <a:rPr lang="en-US" b="1" dirty="0"/>
              <a:t> </a:t>
            </a:r>
            <a:r>
              <a:rPr lang="en-US" b="1" dirty="0" err="1"/>
              <a:t>viên</a:t>
            </a:r>
            <a:r>
              <a:rPr lang="en-US" b="1" dirty="0"/>
              <a:t> (admin)</a:t>
            </a:r>
            <a:r>
              <a:rPr lang="en-US" dirty="0"/>
              <a:t>.</a:t>
            </a:r>
          </a:p>
        </p:txBody>
      </p:sp>
    </p:spTree>
    <p:extLst>
      <p:ext uri="{BB962C8B-B14F-4D97-AF65-F5344CB8AC3E}">
        <p14:creationId xmlns:p14="http://schemas.microsoft.com/office/powerpoint/2010/main" val="1232511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1</a:t>
            </a:r>
          </a:p>
        </p:txBody>
      </p:sp>
    </p:spTree>
    <p:extLst>
      <p:ext uri="{BB962C8B-B14F-4D97-AF65-F5344CB8AC3E}">
        <p14:creationId xmlns:p14="http://schemas.microsoft.com/office/powerpoint/2010/main" val="3928235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2</a:t>
            </a:r>
          </a:p>
        </p:txBody>
      </p:sp>
    </p:spTree>
    <p:extLst>
      <p:ext uri="{BB962C8B-B14F-4D97-AF65-F5344CB8AC3E}">
        <p14:creationId xmlns:p14="http://schemas.microsoft.com/office/powerpoint/2010/main" val="307153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FF62-5167-6D1B-DCF6-F6757D1BD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7F43B-3C0B-8583-1EFB-07016D0175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157287-FB9A-C73E-FBA9-34C9CC9DC9B1}"/>
              </a:ext>
            </a:extLst>
          </p:cNvPr>
          <p:cNvSpPr>
            <a:spLocks noGrp="1"/>
          </p:cNvSpPr>
          <p:nvPr>
            <p:ph type="body" idx="1"/>
          </p:nvPr>
        </p:nvSpPr>
        <p:spPr/>
        <p:txBody>
          <a:bodyPr/>
          <a:lstStyle/>
          <a:p>
            <a:r>
              <a:rPr lang="en-US" dirty="0" err="1"/>
              <a:t>Bundown</a:t>
            </a:r>
            <a:r>
              <a:rPr lang="en-US" dirty="0"/>
              <a:t> chart sprint 3</a:t>
            </a:r>
          </a:p>
        </p:txBody>
      </p:sp>
    </p:spTree>
    <p:extLst>
      <p:ext uri="{BB962C8B-B14F-4D97-AF65-F5344CB8AC3E}">
        <p14:creationId xmlns:p14="http://schemas.microsoft.com/office/powerpoint/2010/main" val="144560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nhóm</a:t>
            </a:r>
            <a:r>
              <a:rPr lang="en-US" dirty="0"/>
              <a:t> </a:t>
            </a:r>
            <a:r>
              <a:rPr lang="vi-VN" dirty="0"/>
              <a:t>được hướng dẫn bởi</a:t>
            </a:r>
            <a:r>
              <a:rPr lang="en-US" dirty="0"/>
              <a:t> GVHD, </a:t>
            </a:r>
            <a:r>
              <a:rPr lang="en-US" dirty="0" err="1"/>
              <a:t>Giảng</a:t>
            </a:r>
            <a:r>
              <a:rPr lang="en-US" dirty="0"/>
              <a:t> </a:t>
            </a:r>
            <a:r>
              <a:rPr lang="en-US" dirty="0" err="1"/>
              <a:t>viên</a:t>
            </a:r>
            <a:r>
              <a:rPr lang="en-US" dirty="0"/>
              <a:t> Khoa CNTT,</a:t>
            </a:r>
            <a:r>
              <a:rPr lang="vi-VN" dirty="0"/>
              <a:t> </a:t>
            </a:r>
            <a:r>
              <a:rPr lang="vi-VN" b="1" dirty="0"/>
              <a:t>TS. Lê Tân</a:t>
            </a:r>
            <a:r>
              <a:rPr lang="vi-VN"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pPr>
              <a:buNone/>
            </a:pPr>
            <a:r>
              <a:rPr lang="vi-VN" dirty="0"/>
              <a:t>Về công nghệ, nhóm sử dụng các công cụ hiện đại và phổ biến:</a:t>
            </a:r>
          </a:p>
          <a:p>
            <a:pPr>
              <a:buFont typeface="Arial" panose="020B0604020202020204" pitchFamily="34" charset="0"/>
              <a:buChar char="•"/>
            </a:pPr>
            <a:r>
              <a:rPr lang="vi-VN" b="1" dirty="0"/>
              <a:t>Spring Boot</a:t>
            </a:r>
            <a:r>
              <a:rPr lang="vi-VN" dirty="0"/>
              <a:t> ở phía backend giúp xây dựng hệ thống API nhanh chóng và dễ mở rộng.</a:t>
            </a:r>
          </a:p>
          <a:p>
            <a:pPr>
              <a:buFont typeface="Arial" panose="020B0604020202020204" pitchFamily="34" charset="0"/>
              <a:buChar char="•"/>
            </a:pPr>
            <a:r>
              <a:rPr lang="vi-VN" b="1" dirty="0"/>
              <a:t>MySQL</a:t>
            </a:r>
            <a:r>
              <a:rPr lang="vi-VN" dirty="0"/>
              <a:t> để quản lý cơ sở dữ liệu.</a:t>
            </a:r>
          </a:p>
          <a:p>
            <a:pPr>
              <a:buFont typeface="Arial" panose="020B0604020202020204" pitchFamily="34" charset="0"/>
              <a:buChar char="•"/>
            </a:pPr>
            <a:r>
              <a:rPr lang="vi-VN" dirty="0"/>
              <a:t>Ở phía frontend, nhóm dùng </a:t>
            </a:r>
            <a:r>
              <a:rPr lang="vi-VN" b="1" dirty="0"/>
              <a:t>ReactJS</a:t>
            </a:r>
            <a:r>
              <a:rPr lang="vi-VN" dirty="0"/>
              <a:t> để xây dựng giao diện tương tác mượt mà, hiện đại.</a:t>
            </a:r>
          </a:p>
          <a:p>
            <a:pPr>
              <a:buFont typeface="Arial" panose="020B0604020202020204" pitchFamily="34" charset="0"/>
              <a:buChar char="•"/>
            </a:pPr>
            <a:r>
              <a:rPr lang="vi-VN" dirty="0"/>
              <a:t>Ngoài ra, sử dụng </a:t>
            </a:r>
            <a:r>
              <a:rPr lang="vi-VN" b="1" dirty="0"/>
              <a:t>Tailwind CSS</a:t>
            </a:r>
            <a:r>
              <a:rPr lang="vi-VN" dirty="0"/>
              <a:t> giúp thiết kế giao diện đẹp, đồng bộ và dễ tùy chỉnh."</a:t>
            </a:r>
          </a:p>
        </p:txBody>
      </p:sp>
    </p:spTree>
    <p:extLst>
      <p:ext uri="{BB962C8B-B14F-4D97-AF65-F5344CB8AC3E}">
        <p14:creationId xmlns:p14="http://schemas.microsoft.com/office/powerpoint/2010/main" val="1589122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5A41-641F-C4F7-4DFE-E5D99C986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95908-7220-8BB4-FBF2-4B570EE2E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EC59DD-C92D-CE60-6195-9F4DE0B3D7FE}"/>
              </a:ext>
            </a:extLst>
          </p:cNvPr>
          <p:cNvSpPr>
            <a:spLocks noGrp="1"/>
          </p:cNvSpPr>
          <p:nvPr>
            <p:ph type="body" idx="1"/>
          </p:nvPr>
        </p:nvSpPr>
        <p:spPr/>
        <p:txBody>
          <a:bodyPr/>
          <a:lstStyle/>
          <a:p>
            <a:pPr>
              <a:buNone/>
            </a:pPr>
            <a:r>
              <a:rPr lang="vi-VN" dirty="0"/>
              <a:t>Trong quá trình phát triển, nhóm sử dụng một số công cụ hỗ trợ chính:</a:t>
            </a:r>
          </a:p>
          <a:p>
            <a:pPr>
              <a:buFont typeface="Arial" panose="020B0604020202020204" pitchFamily="34" charset="0"/>
              <a:buChar char="•"/>
            </a:pPr>
            <a:r>
              <a:rPr lang="vi-VN" b="1" dirty="0"/>
              <a:t>GitHub</a:t>
            </a:r>
            <a:r>
              <a:rPr lang="vi-VN" dirty="0"/>
              <a:t> để quản lý mã nguồn và phối hợp làm việc nhóm.</a:t>
            </a:r>
          </a:p>
          <a:p>
            <a:pPr>
              <a:buFont typeface="Arial" panose="020B0604020202020204" pitchFamily="34" charset="0"/>
              <a:buChar char="•"/>
            </a:pPr>
            <a:r>
              <a:rPr lang="vi-VN" b="1" dirty="0"/>
              <a:t>VS Code</a:t>
            </a:r>
            <a:r>
              <a:rPr lang="vi-VN" dirty="0"/>
              <a:t> là công cụ lập trình chính cho cả frontend và backend.</a:t>
            </a:r>
          </a:p>
          <a:p>
            <a:pPr>
              <a:buFont typeface="Arial" panose="020B0604020202020204" pitchFamily="34" charset="0"/>
              <a:buChar char="•"/>
            </a:pPr>
            <a:r>
              <a:rPr lang="vi-VN" b="1" dirty="0"/>
              <a:t>Postman</a:t>
            </a:r>
            <a:r>
              <a:rPr lang="vi-VN" dirty="0"/>
              <a:t> được dùng để kiểm tra và debug các API nhanh chóng, hiệu quả.</a:t>
            </a:r>
            <a:br>
              <a:rPr lang="vi-VN" dirty="0"/>
            </a:br>
            <a:r>
              <a:rPr lang="vi-VN" dirty="0"/>
              <a:t>Những công cụ này giúp nhóm làm việc linh hoạt, kiểm soát tốt chất lượng và tiến độ.</a:t>
            </a:r>
          </a:p>
        </p:txBody>
      </p:sp>
    </p:spTree>
    <p:extLst>
      <p:ext uri="{BB962C8B-B14F-4D97-AF65-F5344CB8AC3E}">
        <p14:creationId xmlns:p14="http://schemas.microsoft.com/office/powerpoint/2010/main" val="141948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2A033705-ED6F-61FE-45C6-86E95A268487}"/>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4C05197-14BD-2F64-00F6-21D3D8412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A5FA80F4-E0D4-62AB-EAC3-0760A29B7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Phần này là phần </a:t>
            </a:r>
            <a:r>
              <a:rPr lang="vi-VN" b="1" dirty="0"/>
              <a:t>Reflection</a:t>
            </a:r>
            <a:r>
              <a:rPr lang="vi-VN" dirty="0"/>
              <a:t> – nhóm xin chia sẻ lại quá trình thực hiện dự án, những điều đạt được, những khó khăn gặp phải và các bài học kinh nghiệm.</a:t>
            </a:r>
            <a:br>
              <a:rPr lang="vi-VN" dirty="0"/>
            </a:br>
            <a:r>
              <a:rPr lang="vi-VN" dirty="0"/>
              <a:t>Đây là những trải nghiệm thực tế rất quý giá, giúp nhóm hiểu rõ hơn về làm việc nhóm, quy trình phát triển phần mềm, và cải thiện kỹ năng cho các dự án sau này</a:t>
            </a:r>
            <a:endParaRPr dirty="0"/>
          </a:p>
        </p:txBody>
      </p:sp>
    </p:spTree>
    <p:extLst>
      <p:ext uri="{BB962C8B-B14F-4D97-AF65-F5344CB8AC3E}">
        <p14:creationId xmlns:p14="http://schemas.microsoft.com/office/powerpoint/2010/main" val="3503370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hiện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tốt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phạm</a:t>
            </a:r>
            <a:r>
              <a:rPr lang="en-US" sz="1100" dirty="0">
                <a:effectLst/>
                <a:latin typeface="Lexend" panose="020B0604020202020204" charset="0"/>
                <a:ea typeface="Calibri" panose="020F0502020204030204" pitchFamily="34" charset="0"/>
                <a:cs typeface="Times New Roman" panose="02020603050405020304" pitchFamily="18" charset="0"/>
              </a:rPr>
              <a:t> vi, </a:t>
            </a:r>
            <a:r>
              <a:rPr lang="en-US" sz="1100" dirty="0" err="1">
                <a:effectLst/>
                <a:latin typeface="Lexend" panose="020B0604020202020204" charset="0"/>
                <a:ea typeface="Calibri" panose="020F0502020204030204" pitchFamily="34" charset="0"/>
                <a:cs typeface="Times New Roman" panose="02020603050405020304" pitchFamily="18" charset="0"/>
              </a:rPr>
              <a:t>mục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tiêu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của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dự</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án</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100" dirty="0">
                <a:effectLst/>
                <a:latin typeface="Lexend" panose="020B0604020202020204" charset="0"/>
                <a:ea typeface="Calibri" panose="020F0502020204030204" pitchFamily="34" charset="0"/>
                <a:cs typeface="Times New Roman" panose="02020603050405020304" pitchFamily="18" charset="0"/>
              </a:rPr>
              <a:t>Hoàn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công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việc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với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tỷ</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lệ</a:t>
            </a:r>
            <a:r>
              <a:rPr lang="en-US" sz="1100" dirty="0">
                <a:effectLst/>
                <a:latin typeface="Lexend" panose="020B0604020202020204" charset="0"/>
                <a:ea typeface="Calibri" panose="020F0502020204030204" pitchFamily="34" charset="0"/>
                <a:cs typeface="Times New Roman" panose="02020603050405020304" pitchFamily="18" charset="0"/>
              </a:rPr>
              <a:t> 95%</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Nắm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bắt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được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quy</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trình</a:t>
            </a:r>
            <a:r>
              <a:rPr lang="en-US" sz="1100" dirty="0">
                <a:effectLst/>
                <a:latin typeface="Lexend" panose="020B0604020202020204" charset="0"/>
                <a:ea typeface="Calibri" panose="020F0502020204030204" pitchFamily="34" charset="0"/>
                <a:cs typeface="Times New Roman" panose="02020603050405020304" pitchFamily="18" charset="0"/>
              </a:rPr>
              <a:t> Scrum </a:t>
            </a:r>
            <a:r>
              <a:rPr lang="en-US" sz="1100" dirty="0" err="1">
                <a:effectLst/>
                <a:latin typeface="Lexend" panose="020B0604020202020204" charset="0"/>
                <a:ea typeface="Calibri" panose="020F0502020204030204" pitchFamily="34" charset="0"/>
                <a:cs typeface="Times New Roman" panose="02020603050405020304" pitchFamily="18" charset="0"/>
              </a:rPr>
              <a:t>và</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áp</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dụng</a:t>
            </a:r>
            <a:r>
              <a:rPr lang="en-US" sz="1100" dirty="0">
                <a:effectLst/>
                <a:latin typeface="Lexend" panose="020B0604020202020204" charset="0"/>
                <a:ea typeface="Calibri" panose="020F0502020204030204" pitchFamily="34" charset="0"/>
                <a:cs typeface="Times New Roman" panose="02020603050405020304" pitchFamily="18" charset="0"/>
              </a:rPr>
              <a:t> Scrum </a:t>
            </a:r>
            <a:r>
              <a:rPr lang="en-US" sz="1100" dirty="0" err="1">
                <a:effectLst/>
                <a:latin typeface="Lexend" panose="020B0604020202020204" charset="0"/>
                <a:ea typeface="Calibri" panose="020F0502020204030204" pitchFamily="34" charset="0"/>
                <a:cs typeface="Times New Roman" panose="02020603050405020304" pitchFamily="18" charset="0"/>
              </a:rPr>
              <a:t>vào</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tế</a:t>
            </a:r>
            <a:endParaRPr lang="en-US" sz="1100" dirty="0">
              <a:effectLst/>
              <a:latin typeface="Lexend" panose="020B060402020202020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59452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Khó</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cân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bằng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được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số</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lượng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công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việc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cho</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từng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viên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trong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nhóm</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Chưa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sự</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hoàn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công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việc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theo</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kế</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hoạch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ra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dẫn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đến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thiếu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thời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gian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và</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phải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làm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thêm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giờ</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Thiếu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kinh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nghiệm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công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nghệ</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và</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quy</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trình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hiện</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Thiếu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kinh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nghiệm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giải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quyết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vấn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khi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có</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vấn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xảy</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ra</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Sự</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phối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hợp</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giữa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viên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trong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nhóm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chưa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sự</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ăn</a:t>
            </a:r>
            <a:r>
              <a:rPr lang="en-US" sz="1100" dirty="0">
                <a:effectLst/>
                <a:latin typeface="Lexend" panose="020B0604020202020204" charset="0"/>
                <a:ea typeface="Calibri" panose="020F0502020204030204" pitchFamily="34" charset="0"/>
                <a:cs typeface="Times New Roman" panose="02020603050405020304" pitchFamily="18" charset="0"/>
              </a:rPr>
              <a:t> ý</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Khó</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tránh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khỏi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bất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đồng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về</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quan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điểm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của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viên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trong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nhóm</a:t>
            </a:r>
            <a:endParaRPr lang="en-US" sz="1100" dirty="0">
              <a:effectLst/>
              <a:latin typeface="Lexend" panose="020B060402020202020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92141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gn="l">
              <a:lnSpc>
                <a:spcPct val="150000"/>
              </a:lnSpc>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Để</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dự</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án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triển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khai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công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thì</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phải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có</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kế</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hoạch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từ</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đầu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một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cách</a:t>
            </a:r>
            <a:r>
              <a:rPr lang="en-US" sz="1100" dirty="0">
                <a:effectLst/>
                <a:latin typeface="Lexend" panose="020B0604020202020204" charset="0"/>
                <a:ea typeface="Calibri" panose="020F0502020204030204" pitchFamily="34" charset="0"/>
                <a:cs typeface="Times New Roman" panose="02020603050405020304" pitchFamily="18" charset="0"/>
              </a:rPr>
              <a:t> chi </a:t>
            </a:r>
            <a:r>
              <a:rPr lang="en-US" sz="1100" dirty="0" err="1">
                <a:effectLst/>
                <a:latin typeface="Lexend" panose="020B0604020202020204" charset="0"/>
                <a:ea typeface="Calibri" panose="020F0502020204030204" pitchFamily="34" charset="0"/>
                <a:cs typeface="Times New Roman" panose="02020603050405020304" pitchFamily="18" charset="0"/>
              </a:rPr>
              <a:t>tiết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và</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luôn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bám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sát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theo</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kế</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hoạch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thực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hiện</a:t>
            </a:r>
            <a:r>
              <a:rPr lang="en-US" sz="1100" dirty="0">
                <a:effectLst/>
                <a:latin typeface="Lexend" panose="020B0604020202020204" charset="0"/>
                <a:ea typeface="Calibri" panose="020F0502020204030204" pitchFamily="34" charset="0"/>
                <a:cs typeface="Times New Roman" panose="02020603050405020304" pitchFamily="18" charset="0"/>
              </a:rPr>
              <a:t>.</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gn="l">
              <a:lnSpc>
                <a:spcPct val="150000"/>
              </a:lnSpc>
              <a:buFont typeface="Times New Roman" panose="02020603050405020304" pitchFamily="18" charset="0"/>
              <a:buChar char="-"/>
            </a:pPr>
            <a:r>
              <a:rPr lang="en-US" sz="1100" dirty="0">
                <a:effectLst/>
                <a:latin typeface="Lexend" panose="020B0604020202020204" charset="0"/>
                <a:ea typeface="Calibri" panose="020F0502020204030204" pitchFamily="34" charset="0"/>
                <a:cs typeface="Times New Roman" panose="02020603050405020304" pitchFamily="18" charset="0"/>
              </a:rPr>
              <a:t>Thường </a:t>
            </a:r>
            <a:r>
              <a:rPr lang="en-US" sz="1100" dirty="0" err="1">
                <a:effectLst/>
                <a:latin typeface="Lexend" panose="020B0604020202020204" charset="0"/>
                <a:ea typeface="Calibri" panose="020F0502020204030204" pitchFamily="34" charset="0"/>
                <a:cs typeface="Times New Roman" panose="02020603050405020304" pitchFamily="18" charset="0"/>
              </a:rPr>
              <a:t>xuyên</a:t>
            </a:r>
            <a:r>
              <a:rPr lang="en-US" sz="1100" dirty="0">
                <a:effectLst/>
                <a:latin typeface="Lexend" panose="020B0604020202020204" charset="0"/>
                <a:ea typeface="Calibri" panose="020F0502020204030204" pitchFamily="34" charset="0"/>
                <a:cs typeface="Times New Roman" panose="02020603050405020304" pitchFamily="18" charset="0"/>
              </a:rPr>
              <a:t> review </a:t>
            </a:r>
            <a:r>
              <a:rPr lang="en-US" sz="1100" dirty="0" err="1">
                <a:effectLst/>
                <a:latin typeface="Lexend" panose="020B0604020202020204" charset="0"/>
                <a:ea typeface="Calibri" panose="020F0502020204030204" pitchFamily="34" charset="0"/>
                <a:cs typeface="Times New Roman" panose="02020603050405020304" pitchFamily="18" charset="0"/>
              </a:rPr>
              <a:t>hoặc</a:t>
            </a:r>
            <a:r>
              <a:rPr lang="en-US" sz="1100" dirty="0">
                <a:effectLst/>
                <a:latin typeface="Lexend" panose="020B0604020202020204" charset="0"/>
                <a:ea typeface="Calibri" panose="020F0502020204030204" pitchFamily="34" charset="0"/>
                <a:cs typeface="Times New Roman" panose="02020603050405020304" pitchFamily="18" charset="0"/>
              </a:rPr>
              <a:t> meeting </a:t>
            </a:r>
            <a:r>
              <a:rPr lang="en-US" sz="1100" dirty="0" err="1">
                <a:effectLst/>
                <a:latin typeface="Lexend" panose="020B0604020202020204" charset="0"/>
                <a:ea typeface="Calibri" panose="020F0502020204030204" pitchFamily="34" charset="0"/>
                <a:cs typeface="Times New Roman" panose="02020603050405020304" pitchFamily="18" charset="0"/>
              </a:rPr>
              <a:t>để</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kịp</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thời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chỉnh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sửa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những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rủi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ro</a:t>
            </a:r>
            <a:r>
              <a:rPr lang="en-US" sz="1100" dirty="0">
                <a:effectLst/>
                <a:latin typeface="Lexend" panose="020B0604020202020204" charset="0"/>
                <a:ea typeface="Calibri" panose="020F0502020204030204" pitchFamily="34" charset="0"/>
                <a:cs typeface="Times New Roman" panose="02020603050405020304" pitchFamily="18" charset="0"/>
              </a:rPr>
              <a:t> hay </a:t>
            </a:r>
            <a:r>
              <a:rPr lang="en-US" sz="1100" dirty="0" err="1">
                <a:effectLst/>
                <a:latin typeface="Lexend" panose="020B0604020202020204" charset="0"/>
                <a:ea typeface="Calibri" panose="020F0502020204030204" pitchFamily="34" charset="0"/>
                <a:cs typeface="Times New Roman" panose="02020603050405020304" pitchFamily="18" charset="0"/>
              </a:rPr>
              <a:t>sai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sót</a:t>
            </a:r>
            <a:r>
              <a:rPr lang="en-US" sz="1100" dirty="0">
                <a:effectLst/>
                <a:latin typeface="Lexend" panose="020B0604020202020204" charset="0"/>
                <a:ea typeface="Calibri" panose="020F0502020204030204" pitchFamily="34" charset="0"/>
                <a:cs typeface="Times New Roman" panose="02020603050405020304" pitchFamily="18" charset="0"/>
              </a:rPr>
              <a:t>.</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gn="l">
              <a:lnSpc>
                <a:spcPct val="150000"/>
              </a:lnSpc>
              <a:buFont typeface="Times New Roman" panose="02020603050405020304" pitchFamily="18" charset="0"/>
              <a:buChar char="-"/>
            </a:pPr>
            <a:r>
              <a:rPr lang="en-US" sz="1100" dirty="0">
                <a:effectLst/>
                <a:latin typeface="Lexend" panose="020B0604020202020204" charset="0"/>
                <a:ea typeface="Calibri" panose="020F0502020204030204" pitchFamily="34" charset="0"/>
                <a:cs typeface="Times New Roman" panose="02020603050405020304" pitchFamily="18" charset="0"/>
              </a:rPr>
              <a:t>Trong </a:t>
            </a:r>
            <a:r>
              <a:rPr lang="en-US" sz="1100" dirty="0" err="1">
                <a:effectLst/>
                <a:latin typeface="Lexend" panose="020B0604020202020204" charset="0"/>
                <a:ea typeface="Calibri" panose="020F0502020204030204" pitchFamily="34" charset="0"/>
                <a:cs typeface="Times New Roman" panose="02020603050405020304" pitchFamily="18" charset="0"/>
              </a:rPr>
              <a:t>quá</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trình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làm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nhóm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sẽ</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xảy</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ra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nhiều</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bất</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đồng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về</a:t>
            </a:r>
            <a:r>
              <a:rPr lang="en-US" sz="1100" dirty="0">
                <a:effectLst/>
                <a:latin typeface="Lexend" panose="020B0604020202020204" charset="0"/>
                <a:ea typeface="Calibri" panose="020F0502020204030204" pitchFamily="34" charset="0"/>
                <a:cs typeface="Times New Roman" panose="02020603050405020304" pitchFamily="18" charset="0"/>
              </a:rPr>
              <a:t> ý </a:t>
            </a:r>
            <a:r>
              <a:rPr lang="en-US" sz="1100" dirty="0" err="1">
                <a:effectLst/>
                <a:latin typeface="Lexend" panose="020B0604020202020204" charset="0"/>
                <a:ea typeface="Calibri" panose="020F0502020204030204" pitchFamily="34" charset="0"/>
                <a:cs typeface="Times New Roman" panose="02020603050405020304" pitchFamily="18" charset="0"/>
              </a:rPr>
              <a:t>tưởng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và</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quan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điểm</a:t>
            </a:r>
            <a:r>
              <a:rPr lang="en-US" sz="1100" dirty="0">
                <a:effectLst/>
                <a:latin typeface="Lexend" panose="020B0604020202020204" charset="0"/>
                <a:ea typeface="Calibri" panose="020F0502020204030204" pitchFamily="34" charset="0"/>
                <a:cs typeface="Times New Roman" panose="02020603050405020304" pitchFamily="18" charset="0"/>
              </a:rPr>
              <a:t>, do </a:t>
            </a:r>
            <a:r>
              <a:rPr lang="en-US" sz="1100" dirty="0" err="1">
                <a:effectLst/>
                <a:latin typeface="Lexend" panose="020B0604020202020204" charset="0"/>
                <a:ea typeface="Calibri" panose="020F0502020204030204" pitchFamily="34" charset="0"/>
                <a:cs typeface="Times New Roman" panose="02020603050405020304" pitchFamily="18" charset="0"/>
              </a:rPr>
              <a:t>đó</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phải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lắng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nghe</a:t>
            </a:r>
            <a:r>
              <a:rPr lang="en-US" sz="1100" dirty="0">
                <a:effectLst/>
                <a:latin typeface="Lexend" panose="020B0604020202020204" charset="0"/>
                <a:ea typeface="Calibri" panose="020F0502020204030204" pitchFamily="34" charset="0"/>
                <a:cs typeface="Times New Roman" panose="02020603050405020304" pitchFamily="18" charset="0"/>
              </a:rPr>
              <a:t> ý </a:t>
            </a:r>
            <a:r>
              <a:rPr lang="en-US" sz="1100" dirty="0" err="1">
                <a:effectLst/>
                <a:latin typeface="Lexend" panose="020B0604020202020204" charset="0"/>
                <a:ea typeface="Calibri" panose="020F0502020204030204" pitchFamily="34" charset="0"/>
                <a:cs typeface="Times New Roman" panose="02020603050405020304" pitchFamily="18" charset="0"/>
              </a:rPr>
              <a:t>kiến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của</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thành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viên</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trong</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nhóm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để</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tìm</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cách</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giải</a:t>
            </a:r>
            <a:r>
              <a:rPr lang="en-US" sz="1100" dirty="0">
                <a:effectLst/>
                <a:latin typeface="Lexend" panose="020B0604020202020204" charset="0"/>
                <a:ea typeface="Calibri" panose="020F0502020204030204" pitchFamily="34" charset="0"/>
                <a:cs typeface="Times New Roman" panose="02020603050405020304" pitchFamily="18" charset="0"/>
              </a:rPr>
              <a:t> </a:t>
            </a:r>
            <a:r>
              <a:rPr lang="en-US" sz="1100" dirty="0" err="1">
                <a:effectLst/>
                <a:latin typeface="Lexend" panose="020B0604020202020204" charset="0"/>
                <a:ea typeface="Calibri" panose="020F0502020204030204" pitchFamily="34" charset="0"/>
                <a:cs typeface="Times New Roman" panose="02020603050405020304" pitchFamily="18" charset="0"/>
              </a:rPr>
              <a:t>quyết</a:t>
            </a:r>
            <a:r>
              <a:rPr lang="en-US" sz="1100" dirty="0">
                <a:effectLst/>
                <a:latin typeface="Lexend" panose="020B0604020202020204" charset="0"/>
                <a:ea typeface="Calibri" panose="020F0502020204030204" pitchFamily="34" charset="0"/>
                <a:cs typeface="Times New Roman" panose="02020603050405020304" pitchFamily="18" charset="0"/>
              </a:rPr>
              <a:t>.</a:t>
            </a:r>
            <a:br>
              <a:rPr lang="en-US" sz="1100" dirty="0">
                <a:effectLst/>
                <a:latin typeface="Lexend" panose="020B0604020202020204" charset="0"/>
                <a:ea typeface="Calibri" panose="020F0502020204030204" pitchFamily="34" charset="0"/>
                <a:cs typeface="Times New Roman" panose="02020603050405020304" pitchFamily="18" charset="0"/>
              </a:rPr>
            </a:br>
            <a:endParaRPr lang="en-US" sz="11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gn="l">
              <a:lnSpc>
                <a:spcPct val="150000"/>
              </a:lnSpc>
              <a:spcAft>
                <a:spcPts val="1000"/>
              </a:spcAft>
              <a:buFont typeface="Times New Roman" panose="02020603050405020304" pitchFamily="18" charset="0"/>
              <a:buChar char="-"/>
            </a:pPr>
            <a:r>
              <a:rPr lang="en-US" sz="1100" dirty="0" err="1">
                <a:effectLst/>
                <a:latin typeface="Lexend" panose="020B0604020202020204" charset="0"/>
                <a:ea typeface="Calibri" panose="020F0502020204030204" pitchFamily="34" charset="0"/>
                <a:cs typeface="Times New Roman" panose="02020603050405020304" pitchFamily="18" charset="0"/>
              </a:rPr>
              <a:t>v.v</a:t>
            </a:r>
            <a:r>
              <a:rPr lang="en-US" sz="1100" dirty="0">
                <a:effectLst/>
                <a:latin typeface="Lexend" panose="020B0604020202020204"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996097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99B0-E1AD-880E-1DA8-D23009FAA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43BE0-7FC7-D90B-64F4-4948C1739D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86F655-5708-9938-3B07-5DA9A4C1AEB1}"/>
              </a:ext>
            </a:extLst>
          </p:cNvPr>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là</a:t>
            </a:r>
            <a:r>
              <a:rPr lang="en-US" dirty="0"/>
              <a:t> </a:t>
            </a:r>
            <a:r>
              <a:rPr lang="en-US" dirty="0" err="1"/>
              <a:t>phần</a:t>
            </a:r>
            <a:r>
              <a:rPr lang="en-US" dirty="0"/>
              <a:t> </a:t>
            </a:r>
            <a:r>
              <a:rPr lang="en-US" b="1" dirty="0"/>
              <a:t>Demo </a:t>
            </a:r>
            <a:r>
              <a:rPr lang="en-US" b="1" dirty="0" err="1"/>
              <a:t>sản</a:t>
            </a:r>
            <a:r>
              <a:rPr lang="en-US" b="1" dirty="0"/>
              <a:t> </a:t>
            </a:r>
            <a:r>
              <a:rPr lang="en-US" b="1" dirty="0" err="1"/>
              <a:t>phẩm</a:t>
            </a:r>
            <a:r>
              <a:rPr lang="en-US" dirty="0"/>
              <a:t> – </a:t>
            </a:r>
            <a:r>
              <a:rPr lang="en-US" dirty="0" err="1"/>
              <a:t>nhóm</a:t>
            </a:r>
            <a:r>
              <a:rPr lang="en-US" dirty="0"/>
              <a:t> </a:t>
            </a:r>
            <a:r>
              <a:rPr lang="en-US" dirty="0" err="1"/>
              <a:t>xin</a:t>
            </a:r>
            <a:r>
              <a:rPr lang="en-US" dirty="0"/>
              <a:t> </a:t>
            </a:r>
            <a:r>
              <a:rPr lang="en-US" dirty="0" err="1"/>
              <a:t>trình</a:t>
            </a:r>
            <a:r>
              <a:rPr lang="en-US" dirty="0"/>
              <a:t> </a:t>
            </a:r>
            <a:r>
              <a:rPr lang="en-US" dirty="0" err="1"/>
              <a:t>bày</a:t>
            </a:r>
            <a:r>
              <a:rPr lang="en-US" dirty="0"/>
              <a:t> </a:t>
            </a:r>
            <a:r>
              <a:rPr lang="en-US" dirty="0" err="1"/>
              <a:t>một</a:t>
            </a:r>
            <a:r>
              <a:rPr lang="en-US" dirty="0"/>
              <a:t> </a:t>
            </a:r>
            <a:r>
              <a:rPr lang="en-US" dirty="0" err="1"/>
              <a:t>số</a:t>
            </a:r>
            <a:r>
              <a:rPr lang="en-US" dirty="0"/>
              <a:t> </a:t>
            </a:r>
            <a:r>
              <a:rPr lang="en-US" dirty="0" err="1"/>
              <a:t>chức</a:t>
            </a:r>
            <a:r>
              <a:rPr lang="en-US" dirty="0"/>
              <a:t> </a:t>
            </a:r>
            <a:r>
              <a:rPr lang="en-US" dirty="0" err="1"/>
              <a:t>năng</a:t>
            </a:r>
            <a:r>
              <a:rPr lang="en-US" dirty="0"/>
              <a:t> </a:t>
            </a:r>
            <a:r>
              <a:rPr lang="en-US" dirty="0" err="1"/>
              <a:t>tiêu</a:t>
            </a:r>
            <a:r>
              <a:rPr lang="en-US" dirty="0"/>
              <a:t> </a:t>
            </a:r>
            <a:r>
              <a:rPr lang="en-US" dirty="0" err="1"/>
              <a:t>biểu</a:t>
            </a:r>
            <a:r>
              <a:rPr lang="en-US" dirty="0"/>
              <a:t> </a:t>
            </a:r>
            <a:r>
              <a:rPr lang="en-US" dirty="0" err="1"/>
              <a:t>đã</a:t>
            </a:r>
            <a:r>
              <a:rPr lang="en-US" dirty="0"/>
              <a:t> </a:t>
            </a:r>
            <a:r>
              <a:rPr lang="en-US" dirty="0" err="1"/>
              <a:t>hoàn</a:t>
            </a:r>
            <a:r>
              <a:rPr lang="en-US" dirty="0"/>
              <a:t> </a:t>
            </a:r>
            <a:r>
              <a:rPr lang="en-US" dirty="0" err="1"/>
              <a:t>thiện</a:t>
            </a:r>
            <a:r>
              <a:rPr lang="en-US" dirty="0"/>
              <a:t> </a:t>
            </a:r>
            <a:r>
              <a:rPr lang="en-US" dirty="0" err="1"/>
              <a:t>trong</a:t>
            </a:r>
            <a:r>
              <a:rPr lang="en-US" dirty="0"/>
              <a:t> </a:t>
            </a:r>
            <a:r>
              <a:rPr lang="en-US" dirty="0" err="1"/>
              <a:t>hệ</a:t>
            </a:r>
            <a:r>
              <a:rPr lang="en-US" dirty="0"/>
              <a:t> </a:t>
            </a:r>
            <a:r>
              <a:rPr lang="en-US" dirty="0" err="1"/>
              <a:t>thống</a:t>
            </a:r>
            <a:r>
              <a:rPr lang="en-US" dirty="0"/>
              <a:t> V-learning</a:t>
            </a:r>
          </a:p>
        </p:txBody>
      </p:sp>
    </p:spTree>
    <p:extLst>
      <p:ext uri="{BB962C8B-B14F-4D97-AF65-F5344CB8AC3E}">
        <p14:creationId xmlns:p14="http://schemas.microsoft.com/office/powerpoint/2010/main" val="3975710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2AB4DAD5-CA21-170D-22B4-3375526B9E71}"/>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E18D1067-1B1F-B016-3464-B5F72A3C4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9F2CB012-F8E2-EA3F-5361-2E762936E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8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Báo </a:t>
            </a:r>
            <a:r>
              <a:rPr lang="en-US" dirty="0" err="1"/>
              <a:t>cáo</a:t>
            </a:r>
            <a:r>
              <a:rPr lang="en-US" dirty="0"/>
              <a:t> </a:t>
            </a:r>
            <a:r>
              <a:rPr lang="en-US" dirty="0" err="1"/>
              <a:t>sẽ</a:t>
            </a:r>
            <a:r>
              <a:rPr lang="en-US" dirty="0"/>
              <a:t> </a:t>
            </a:r>
            <a:r>
              <a:rPr lang="en-US" dirty="0" err="1"/>
              <a:t>gồm</a:t>
            </a:r>
            <a:r>
              <a:rPr lang="en-US" dirty="0"/>
              <a:t> 10 </a:t>
            </a:r>
            <a:r>
              <a:rPr lang="en-US" dirty="0" err="1"/>
              <a:t>phần</a:t>
            </a:r>
            <a:r>
              <a:rPr lang="en-US" dirty="0"/>
              <a:t> </a:t>
            </a:r>
            <a:r>
              <a:rPr lang="en-US" dirty="0" err="1"/>
              <a:t>chính</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giới</a:t>
            </a:r>
            <a:r>
              <a:rPr lang="en-US" dirty="0"/>
              <a:t> </a:t>
            </a:r>
            <a:r>
              <a:rPr lang="en-US" dirty="0" err="1"/>
              <a:t>thiệu</a:t>
            </a:r>
            <a:r>
              <a:rPr lang="en-US" dirty="0"/>
              <a:t> qua </a:t>
            </a:r>
            <a:r>
              <a:rPr lang="en-US" dirty="0" err="1"/>
              <a:t>dự</a:t>
            </a:r>
            <a:r>
              <a:rPr lang="en-US" dirty="0"/>
              <a:t> </a:t>
            </a:r>
            <a:r>
              <a:rPr lang="en-US" dirty="0" err="1"/>
              <a:t>án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a:t>
            </a:r>
            <a:r>
              <a:rPr lang="en-US" dirty="0"/>
              <a:t>.</a:t>
            </a:r>
            <a:r>
              <a:rPr lang="vi-VN" dirty="0"/>
              <a:t>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Hệ</a:t>
            </a:r>
            <a:r>
              <a:rPr lang="en-US" dirty="0"/>
              <a:t> </a:t>
            </a:r>
            <a:r>
              <a:rPr lang="en-US" dirty="0" err="1"/>
              <a:t>thống</a:t>
            </a:r>
            <a:r>
              <a:rPr lang="en-US" dirty="0"/>
              <a:t> </a:t>
            </a:r>
            <a:r>
              <a:rPr lang="en-US" dirty="0" err="1"/>
              <a:t>có</a:t>
            </a:r>
            <a:r>
              <a:rPr lang="en-US" dirty="0"/>
              <a:t> 4 </a:t>
            </a:r>
            <a:r>
              <a:rPr lang="en-US" dirty="0" err="1"/>
              <a:t>vai</a:t>
            </a:r>
            <a:r>
              <a:rPr lang="en-US" dirty="0"/>
              <a:t> </a:t>
            </a:r>
            <a:r>
              <a:rPr lang="en-US" dirty="0" err="1"/>
              <a:t>trò</a:t>
            </a:r>
            <a:r>
              <a:rPr lang="en-US" dirty="0"/>
              <a:t> </a:t>
            </a:r>
            <a:r>
              <a:rPr lang="en-US" dirty="0" err="1"/>
              <a:t>chính</a:t>
            </a:r>
            <a:r>
              <a:rPr lang="en-US" dirty="0"/>
              <a:t>: </a:t>
            </a:r>
            <a:r>
              <a:rPr lang="en-US" b="1" dirty="0"/>
              <a:t>Học </a:t>
            </a:r>
            <a:r>
              <a:rPr lang="en-US" b="1" dirty="0" err="1"/>
              <a:t>viên</a:t>
            </a:r>
            <a:r>
              <a:rPr lang="en-US" b="1" dirty="0"/>
              <a:t>, </a:t>
            </a:r>
            <a:r>
              <a:rPr lang="en-US" b="1" dirty="0" err="1"/>
              <a:t>Giảng</a:t>
            </a:r>
            <a:r>
              <a:rPr lang="en-US" b="1" dirty="0"/>
              <a:t> </a:t>
            </a:r>
            <a:r>
              <a:rPr lang="en-US" b="1" dirty="0" err="1"/>
              <a:t>viên</a:t>
            </a:r>
            <a:r>
              <a:rPr lang="en-US" b="1" dirty="0"/>
              <a:t>, Admin, Root</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Đối</a:t>
            </a:r>
            <a:r>
              <a:rPr lang="en-US" dirty="0"/>
              <a:t> </a:t>
            </a:r>
            <a:r>
              <a:rPr lang="en-US" dirty="0" err="1"/>
              <a:t>với</a:t>
            </a:r>
            <a:r>
              <a:rPr lang="en-US" dirty="0"/>
              <a:t> </a:t>
            </a:r>
            <a:r>
              <a:rPr lang="en-US" dirty="0" err="1"/>
              <a:t>học</a:t>
            </a:r>
            <a:r>
              <a:rPr lang="en-US" dirty="0"/>
              <a:t> </a:t>
            </a:r>
            <a:r>
              <a:rPr lang="en-US" dirty="0" err="1"/>
              <a:t>viên</a:t>
            </a:r>
            <a:r>
              <a:rPr lang="en-US" dirty="0"/>
              <a:t>, </a:t>
            </a:r>
            <a:r>
              <a:rPr lang="en-US" dirty="0" err="1"/>
              <a:t>là</a:t>
            </a:r>
            <a:r>
              <a:rPr lang="en-US" dirty="0"/>
              <a:t> </a:t>
            </a:r>
            <a:r>
              <a:rPr lang="en-US" dirty="0" err="1"/>
              <a:t>người</a:t>
            </a:r>
            <a:r>
              <a:rPr lang="en-US" dirty="0"/>
              <a:t> </a:t>
            </a:r>
            <a:r>
              <a:rPr lang="en-US" dirty="0" err="1"/>
              <a:t>dùng</a:t>
            </a:r>
            <a:r>
              <a:rPr lang="en-US" dirty="0"/>
              <a:t> </a:t>
            </a:r>
            <a:r>
              <a:rPr lang="en-US" dirty="0" err="1"/>
              <a:t>chính</a:t>
            </a:r>
            <a:r>
              <a:rPr lang="en-US" dirty="0"/>
              <a:t> </a:t>
            </a:r>
            <a:r>
              <a:rPr lang="en-US" dirty="0" err="1"/>
              <a:t>của</a:t>
            </a:r>
            <a:r>
              <a:rPr lang="en-US" dirty="0"/>
              <a:t> website, </a:t>
            </a:r>
            <a:r>
              <a:rPr lang="en-US" dirty="0" err="1"/>
              <a:t>họ</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bình</a:t>
            </a:r>
            <a:r>
              <a:rPr lang="en-US" dirty="0"/>
              <a:t> </a:t>
            </a:r>
            <a:r>
              <a:rPr lang="en-US" dirty="0" err="1"/>
              <a:t>thường</a:t>
            </a:r>
            <a:r>
              <a:rPr lang="en-US" dirty="0"/>
              <a:t> </a:t>
            </a:r>
            <a:r>
              <a:rPr lang="en-US" dirty="0" err="1"/>
              <a:t>chính</a:t>
            </a:r>
            <a:r>
              <a:rPr lang="en-US" dirty="0"/>
              <a:t> </a:t>
            </a:r>
            <a:r>
              <a:rPr lang="en-US" dirty="0" err="1"/>
              <a:t>như</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giảng</a:t>
            </a:r>
            <a:r>
              <a:rPr lang="en-US" dirty="0"/>
              <a:t> </a:t>
            </a:r>
            <a:r>
              <a:rPr lang="en-US" dirty="0" err="1"/>
              <a:t>viên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giảng</a:t>
            </a:r>
            <a:r>
              <a:rPr lang="en-US" dirty="0"/>
              <a:t> </a:t>
            </a:r>
            <a:r>
              <a:rPr lang="en-US" dirty="0" err="1"/>
              <a:t>viên</a:t>
            </a:r>
            <a:r>
              <a:rPr lang="en-US" dirty="0"/>
              <a:t> </a:t>
            </a:r>
            <a:r>
              <a:rPr lang="en-US" dirty="0" err="1"/>
              <a:t>sẽ</a:t>
            </a:r>
            <a:r>
              <a:rPr lang="en-US" dirty="0"/>
              <a:t> </a:t>
            </a:r>
            <a:r>
              <a:rPr lang="en-US" dirty="0" err="1"/>
              <a:t>được</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học</a:t>
            </a:r>
            <a:r>
              <a:rPr lang="en-US" dirty="0"/>
              <a:t> </a:t>
            </a:r>
            <a:r>
              <a:rPr lang="en-US" dirty="0" err="1"/>
              <a:t>viên</a:t>
            </a:r>
            <a:r>
              <a:rPr lang="en-US" dirty="0"/>
              <a:t>, </a:t>
            </a:r>
            <a:r>
              <a:rPr lang="en-US" dirty="0" err="1"/>
              <a:t>nhưng</a:t>
            </a:r>
            <a:r>
              <a:rPr lang="en-US" dirty="0"/>
              <a:t> </a:t>
            </a:r>
            <a:r>
              <a:rPr lang="en-US" dirty="0" err="1"/>
              <a:t>sẽ</a:t>
            </a:r>
            <a:r>
              <a:rPr lang="en-US" dirty="0"/>
              <a:t> </a:t>
            </a:r>
            <a:r>
              <a:rPr lang="en-US" dirty="0" err="1"/>
              <a:t>có</a:t>
            </a:r>
            <a:r>
              <a:rPr lang="en-US" dirty="0"/>
              <a:t> </a:t>
            </a:r>
            <a:r>
              <a:rPr lang="en-US" dirty="0" err="1"/>
              <a:t>thêm</a:t>
            </a:r>
            <a:r>
              <a:rPr lang="en-US" dirty="0"/>
              <a:t> </a:t>
            </a:r>
            <a:r>
              <a:rPr lang="en-US" dirty="0" err="1"/>
              <a:t>chức</a:t>
            </a:r>
            <a:r>
              <a:rPr lang="en-US" dirty="0"/>
              <a:t> </a:t>
            </a:r>
            <a:r>
              <a:rPr lang="en-US" dirty="0" err="1"/>
              <a:t>năng</a:t>
            </a:r>
            <a:r>
              <a:rPr lang="en-US" dirty="0"/>
              <a:t> </a:t>
            </a:r>
            <a:r>
              <a:rPr lang="en-US" dirty="0" err="1"/>
              <a:t>dành</a:t>
            </a:r>
            <a:r>
              <a:rPr lang="en-US" dirty="0"/>
              <a:t> </a:t>
            </a:r>
            <a:r>
              <a:rPr lang="en-US" dirty="0" err="1"/>
              <a:t>riêng</a:t>
            </a:r>
            <a:r>
              <a:rPr lang="en-US" dirty="0"/>
              <a:t> </a:t>
            </a:r>
            <a:r>
              <a:rPr lang="en-US" dirty="0" err="1"/>
              <a:t>cho</a:t>
            </a:r>
            <a:r>
              <a:rPr lang="en-US" dirty="0"/>
              <a:t> </a:t>
            </a:r>
            <a:r>
              <a:rPr lang="en-US" dirty="0" err="1"/>
              <a:t>dạy</a:t>
            </a:r>
            <a:r>
              <a:rPr lang="en-US" dirty="0"/>
              <a:t> </a:t>
            </a:r>
            <a:r>
              <a:rPr lang="en-US" dirty="0" err="1"/>
              <a:t>học</a:t>
            </a:r>
            <a:r>
              <a:rPr lang="en-US" dirty="0"/>
              <a:t> </a:t>
            </a:r>
            <a:r>
              <a:rPr lang="en-US" dirty="0" err="1"/>
              <a:t>như</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Để</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quản</a:t>
            </a:r>
            <a:r>
              <a:rPr lang="en-US" dirty="0"/>
              <a:t> </a:t>
            </a:r>
            <a:r>
              <a:rPr lang="en-US" dirty="0" err="1"/>
              <a:t>trị</a:t>
            </a:r>
            <a:r>
              <a:rPr lang="en-US" dirty="0"/>
              <a:t> </a:t>
            </a:r>
            <a:r>
              <a:rPr lang="en-US" dirty="0" err="1"/>
              <a:t>viên</a:t>
            </a:r>
            <a:r>
              <a:rPr lang="en-US" dirty="0"/>
              <a:t> (admin) </a:t>
            </a:r>
            <a:r>
              <a:rPr lang="en-US" dirty="0" err="1"/>
              <a:t>sẽ</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cuối</a:t>
            </a:r>
            <a:r>
              <a:rPr lang="en-US" dirty="0"/>
              <a:t> </a:t>
            </a:r>
            <a:r>
              <a:rPr lang="en-US" dirty="0" err="1"/>
              <a:t>cùng</a:t>
            </a:r>
            <a:r>
              <a:rPr lang="en-US" dirty="0"/>
              <a:t> </a:t>
            </a:r>
            <a:r>
              <a:rPr lang="en-US" dirty="0" err="1"/>
              <a:t>là</a:t>
            </a:r>
            <a:r>
              <a:rPr lang="en-US" dirty="0"/>
              <a:t> root, </a:t>
            </a:r>
            <a:r>
              <a:rPr lang="en-US" dirty="0" err="1"/>
              <a:t>là</a:t>
            </a:r>
            <a:r>
              <a:rPr lang="en-US" dirty="0"/>
              <a:t> </a:t>
            </a:r>
            <a:r>
              <a:rPr lang="en-US" dirty="0" err="1"/>
              <a:t>vai</a:t>
            </a:r>
            <a:r>
              <a:rPr lang="en-US" dirty="0"/>
              <a:t> </a:t>
            </a:r>
            <a:r>
              <a:rPr lang="en-US" dirty="0" err="1"/>
              <a:t>trò</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quyền</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br>
              <a:rPr lang="en-US" dirty="0"/>
            </a:br>
            <a:r>
              <a:rPr lang="en-US" dirty="0" err="1"/>
              <a:t>Để</a:t>
            </a:r>
            <a:r>
              <a:rPr lang="en-US" dirty="0"/>
              <a:t> </a:t>
            </a:r>
            <a:r>
              <a:rPr lang="en-US" dirty="0" err="1"/>
              <a:t>có</a:t>
            </a:r>
            <a:r>
              <a:rPr lang="en-US" dirty="0"/>
              <a:t> </a:t>
            </a:r>
            <a:r>
              <a:rPr lang="vi-VN" dirty="0"/>
              <a:t>cái nhìn tổng thể về cách hệ thống tương tác với các tác nhân bên ngoài</a:t>
            </a:r>
            <a:r>
              <a:rPr lang="en-US" dirty="0"/>
              <a:t>, </a:t>
            </a:r>
            <a:r>
              <a:rPr lang="en-US" dirty="0" err="1"/>
              <a:t>em</a:t>
            </a:r>
            <a:r>
              <a:rPr lang="en-US" dirty="0"/>
              <a:t> </a:t>
            </a:r>
            <a:r>
              <a:rPr lang="en-US" dirty="0" err="1"/>
              <a:t>đã</a:t>
            </a:r>
            <a:r>
              <a:rPr lang="en-US" dirty="0"/>
              <a:t> </a:t>
            </a:r>
            <a:r>
              <a:rPr lang="en-US" dirty="0" err="1"/>
              <a:t>chuẩn</a:t>
            </a:r>
            <a:r>
              <a:rPr lang="en-US" dirty="0"/>
              <a:t> </a:t>
            </a:r>
            <a:r>
              <a:rPr lang="en-US" dirty="0" err="1"/>
              <a:t>bị</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endParaRPr lang="en-US" dirty="0"/>
          </a:p>
          <a:p>
            <a:pPr>
              <a:buNone/>
            </a:pPr>
            <a:r>
              <a:rPr lang="vi-VN" dirty="0"/>
              <a:t>Ở giữa là </a:t>
            </a:r>
            <a:r>
              <a:rPr lang="vi-VN" b="1" dirty="0"/>
              <a:t>hệ thống website V-learning</a:t>
            </a:r>
            <a:r>
              <a:rPr lang="vi-VN" dirty="0"/>
              <a:t>, đóng vai trò trung tâm.</a:t>
            </a:r>
            <a:endParaRPr lang="en-US" dirty="0"/>
          </a:p>
          <a:p>
            <a:pPr>
              <a:buNone/>
            </a:pPr>
            <a:endParaRPr lang="en-US" dirty="0"/>
          </a:p>
          <a:p>
            <a:pPr>
              <a:buNone/>
            </a:pPr>
            <a:r>
              <a:rPr lang="vi-VN" dirty="0"/>
              <a:t>Bao quanh là </a:t>
            </a:r>
            <a:r>
              <a:rPr lang="vi-VN" b="1" dirty="0"/>
              <a:t>4 tác nhân chính</a:t>
            </a:r>
            <a:r>
              <a:rPr lang="en-US" b="1" dirty="0"/>
              <a:t> </a:t>
            </a:r>
            <a:r>
              <a:rPr lang="en-US" b="1" dirty="0" err="1"/>
              <a:t>và</a:t>
            </a:r>
            <a:r>
              <a:rPr lang="en-US" b="1" dirty="0"/>
              <a:t> </a:t>
            </a:r>
            <a:r>
              <a:rPr lang="en-US" dirty="0" err="1"/>
              <a:t>đều</a:t>
            </a:r>
            <a:r>
              <a:rPr lang="en-US" dirty="0"/>
              <a:t> </a:t>
            </a:r>
            <a:r>
              <a:rPr lang="en-US" dirty="0" err="1"/>
              <a:t>giao</a:t>
            </a:r>
            <a:r>
              <a:rPr lang="en-US" dirty="0"/>
              <a:t> </a:t>
            </a:r>
            <a:r>
              <a:rPr lang="en-US" dirty="0" err="1"/>
              <a:t>tiếp</a:t>
            </a:r>
            <a:r>
              <a:rPr lang="en-US" dirty="0"/>
              <a:t> </a:t>
            </a:r>
            <a:r>
              <a:rPr lang="en-US" dirty="0" err="1"/>
              <a:t>hai</a:t>
            </a:r>
            <a:r>
              <a:rPr lang="en-US" dirty="0"/>
              <a:t> </a:t>
            </a:r>
            <a:r>
              <a:rPr lang="en-US" dirty="0" err="1"/>
              <a:t>chiều</a:t>
            </a:r>
            <a:r>
              <a:rPr lang="en-US" dirty="0"/>
              <a:t> </a:t>
            </a:r>
            <a:r>
              <a:rPr lang="en-US" dirty="0" err="1"/>
              <a:t>với</a:t>
            </a:r>
            <a:r>
              <a:rPr lang="en-US" dirty="0"/>
              <a:t> </a:t>
            </a:r>
            <a:r>
              <a:rPr lang="en-US" dirty="0" err="1"/>
              <a:t>hệ</a:t>
            </a:r>
            <a:r>
              <a:rPr lang="en-US" dirty="0"/>
              <a:t> </a:t>
            </a:r>
            <a:r>
              <a:rPr lang="en-US" dirty="0" err="1"/>
              <a:t>thống</a:t>
            </a:r>
            <a:endParaRPr lang="en-US" b="1" dirty="0"/>
          </a:p>
          <a:p>
            <a:pPr>
              <a:buNone/>
            </a:pPr>
            <a:endParaRPr lang="en-US" b="1" dirty="0"/>
          </a:p>
          <a:p>
            <a:pPr>
              <a:buNone/>
            </a:pPr>
            <a:endParaRPr lang="vi-V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Ở </a:t>
            </a:r>
            <a:r>
              <a:rPr lang="en-US" dirty="0" err="1"/>
              <a:t>Phần</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b="1" dirty="0" err="1"/>
              <a:t>quy</a:t>
            </a:r>
            <a:r>
              <a:rPr lang="en-US" b="1" dirty="0"/>
              <a:t> </a:t>
            </a:r>
            <a:r>
              <a:rPr lang="en-US" b="1" dirty="0" err="1"/>
              <a:t>trình</a:t>
            </a:r>
            <a:r>
              <a:rPr lang="en-US" b="1" dirty="0"/>
              <a:t> </a:t>
            </a:r>
            <a:r>
              <a:rPr lang="en-US" b="1" dirty="0" err="1"/>
              <a:t>phát</a:t>
            </a:r>
            <a:r>
              <a:rPr lang="en-US" b="1" dirty="0"/>
              <a:t> </a:t>
            </a:r>
            <a:r>
              <a:rPr lang="en-US" b="1" dirty="0" err="1"/>
              <a:t>triển</a:t>
            </a:r>
            <a:r>
              <a:rPr lang="en-US" b="1" dirty="0"/>
              <a:t> </a:t>
            </a:r>
            <a:r>
              <a:rPr lang="en-US" b="1" dirty="0" err="1"/>
              <a:t>phần</a:t>
            </a:r>
            <a:r>
              <a:rPr lang="en-US" b="1" dirty="0"/>
              <a:t> </a:t>
            </a:r>
            <a:r>
              <a:rPr lang="en-US" b="1" dirty="0" err="1"/>
              <a:t>mềm</a:t>
            </a:r>
            <a:r>
              <a:rPr lang="en-US" dirty="0"/>
              <a:t> </a:t>
            </a:r>
            <a:r>
              <a:rPr lang="en-US" dirty="0" err="1"/>
              <a:t>mà</a:t>
            </a:r>
            <a:r>
              <a:rPr lang="en-US" dirty="0"/>
              <a:t> </a:t>
            </a:r>
            <a:r>
              <a:rPr lang="en-US" dirty="0" err="1"/>
              <a:t>nhóm</a:t>
            </a:r>
            <a:r>
              <a:rPr lang="en-US" dirty="0"/>
              <a:t> </a:t>
            </a:r>
            <a:r>
              <a:rPr lang="en-US" dirty="0" err="1"/>
              <a:t>áp</a:t>
            </a:r>
            <a:r>
              <a:rPr lang="en-US" dirty="0"/>
              <a:t> </a:t>
            </a:r>
            <a:r>
              <a:rPr lang="en-US" dirty="0" err="1"/>
              <a:t>dụng</a:t>
            </a:r>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9" r:id="rId5"/>
    <p:sldLayoutId id="2147483662" r:id="rId6"/>
    <p:sldLayoutId id="2147483664" r:id="rId7"/>
    <p:sldLayoutId id="2147483665" r:id="rId8"/>
    <p:sldLayoutId id="2147483666" r:id="rId9"/>
    <p:sldLayoutId id="2147483667" r:id="rId10"/>
    <p:sldLayoutId id="2147483668" r:id="rId11"/>
    <p:sldLayoutId id="2147483670"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2">
                                            <p:txEl>
                                              <p:pRg st="0" end="0"/>
                                            </p:txEl>
                                          </p:spTgt>
                                        </p:tgtEl>
                                        <p:attrNameLst>
                                          <p:attrName>style.visibility</p:attrName>
                                        </p:attrNameLst>
                                      </p:cBhvr>
                                      <p:to>
                                        <p:strVal val="visible"/>
                                      </p:to>
                                    </p:set>
                                    <p:animEffect transition="in" filter="fade">
                                      <p:cBhvr>
                                        <p:cTn id="10" dur="500"/>
                                        <p:tgtEl>
                                          <p:spTgt spid="5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3">
                                            <p:txEl>
                                              <p:pRg st="0" end="0"/>
                                            </p:txEl>
                                          </p:spTgt>
                                        </p:tgtEl>
                                        <p:attrNameLst>
                                          <p:attrName>style.visibility</p:attrName>
                                        </p:attrNameLst>
                                      </p:cBhvr>
                                      <p:to>
                                        <p:strVal val="visible"/>
                                      </p:to>
                                    </p:set>
                                    <p:animEffect transition="in" filter="fade">
                                      <p:cBhvr>
                                        <p:cTn id="18" dur="500"/>
                                        <p:tgtEl>
                                          <p:spTgt spid="57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4">
                                            <p:txEl>
                                              <p:pRg st="0" end="0"/>
                                            </p:txEl>
                                          </p:spTgt>
                                        </p:tgtEl>
                                        <p:attrNameLst>
                                          <p:attrName>style.visibility</p:attrName>
                                        </p:attrNameLst>
                                      </p:cBhvr>
                                      <p:to>
                                        <p:strVal val="visible"/>
                                      </p:to>
                                    </p:set>
                                    <p:animEffect transition="in" filter="fade">
                                      <p:cBhvr>
                                        <p:cTn id="26" dur="500"/>
                                        <p:tgtEl>
                                          <p:spTgt spid="5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p:bldP spid="573" grpId="0" build="p"/>
      <p:bldP spid="5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05C03945-294A-7F65-8214-A6F40444B4A6}"/>
            </a:ext>
          </a:extLst>
        </p:cNvPr>
        <p:cNvGrpSpPr/>
        <p:nvPr/>
      </p:nvGrpSpPr>
      <p:grpSpPr>
        <a:xfrm>
          <a:off x="0" y="0"/>
          <a:ext cx="0" cy="0"/>
          <a:chOff x="0" y="0"/>
          <a:chExt cx="0" cy="0"/>
        </a:xfrm>
      </p:grpSpPr>
      <p:cxnSp>
        <p:nvCxnSpPr>
          <p:cNvPr id="108" name="Google Shape;4399;p79">
            <a:extLst>
              <a:ext uri="{FF2B5EF4-FFF2-40B4-BE49-F238E27FC236}">
                <a16:creationId xmlns:a16="http://schemas.microsoft.com/office/drawing/2014/main" id="{37B07ABB-875E-F93C-654D-96605F70B230}"/>
              </a:ext>
            </a:extLst>
          </p:cNvPr>
          <p:cNvCxnSpPr>
            <a:cxnSpLocks/>
          </p:cNvCxnSpPr>
          <p:nvPr/>
        </p:nvCxnSpPr>
        <p:spPr>
          <a:xfrm>
            <a:off x="534616" y="3918267"/>
            <a:ext cx="1304344" cy="0"/>
          </a:xfrm>
          <a:prstGeom prst="straightConnector1">
            <a:avLst/>
          </a:prstGeom>
          <a:noFill/>
          <a:ln w="28575" cap="flat" cmpd="sng">
            <a:solidFill>
              <a:srgbClr val="A5B7C6"/>
            </a:solidFill>
            <a:prstDash val="solid"/>
            <a:round/>
            <a:headEnd type="none" w="med" len="med"/>
            <a:tailEnd type="triangle" w="med" len="med"/>
          </a:ln>
        </p:spPr>
      </p:cxnSp>
      <p:cxnSp>
        <p:nvCxnSpPr>
          <p:cNvPr id="69" name="Google Shape;4399;p79">
            <a:extLst>
              <a:ext uri="{FF2B5EF4-FFF2-40B4-BE49-F238E27FC236}">
                <a16:creationId xmlns:a16="http://schemas.microsoft.com/office/drawing/2014/main" id="{BAE5274E-A741-7711-1BFC-ADF119489A05}"/>
              </a:ext>
            </a:extLst>
          </p:cNvPr>
          <p:cNvCxnSpPr>
            <a:cxnSpLocks/>
          </p:cNvCxnSpPr>
          <p:nvPr/>
        </p:nvCxnSpPr>
        <p:spPr>
          <a:xfrm>
            <a:off x="3438573" y="3913883"/>
            <a:ext cx="1215050" cy="4384"/>
          </a:xfrm>
          <a:prstGeom prst="straightConnector1">
            <a:avLst/>
          </a:prstGeom>
          <a:noFill/>
          <a:ln w="28575" cap="flat" cmpd="sng">
            <a:solidFill>
              <a:srgbClr val="A5B7C6"/>
            </a:solidFill>
            <a:prstDash val="solid"/>
            <a:round/>
            <a:headEnd type="none" w="med" len="med"/>
            <a:tailEnd type="triangle" w="med" len="med"/>
          </a:ln>
        </p:spPr>
      </p:cxnSp>
      <p:cxnSp>
        <p:nvCxnSpPr>
          <p:cNvPr id="39" name="Google Shape;4399;p79">
            <a:extLst>
              <a:ext uri="{FF2B5EF4-FFF2-40B4-BE49-F238E27FC236}">
                <a16:creationId xmlns:a16="http://schemas.microsoft.com/office/drawing/2014/main" id="{5C89DECB-A6D8-7B93-4DA2-716C75F04B68}"/>
              </a:ext>
            </a:extLst>
          </p:cNvPr>
          <p:cNvCxnSpPr>
            <a:cxnSpLocks/>
          </p:cNvCxnSpPr>
          <p:nvPr/>
        </p:nvCxnSpPr>
        <p:spPr>
          <a:xfrm>
            <a:off x="2033721" y="3916368"/>
            <a:ext cx="1215050" cy="4384"/>
          </a:xfrm>
          <a:prstGeom prst="straightConnector1">
            <a:avLst/>
          </a:prstGeom>
          <a:noFill/>
          <a:ln w="28575" cap="flat" cmpd="sng">
            <a:solidFill>
              <a:srgbClr val="A5B7C6"/>
            </a:solidFill>
            <a:prstDash val="solid"/>
            <a:round/>
            <a:headEnd type="none" w="med" len="med"/>
            <a:tailEnd type="triangle" w="med" len="med"/>
          </a:ln>
        </p:spPr>
      </p:cxnSp>
      <p:sp>
        <p:nvSpPr>
          <p:cNvPr id="21" name="Google Shape;4404;p79">
            <a:extLst>
              <a:ext uri="{FF2B5EF4-FFF2-40B4-BE49-F238E27FC236}">
                <a16:creationId xmlns:a16="http://schemas.microsoft.com/office/drawing/2014/main" id="{14D4B7B5-6F77-DB76-FC52-FCC186DB636A}"/>
              </a:ext>
            </a:extLst>
          </p:cNvPr>
          <p:cNvSpPr/>
          <p:nvPr/>
        </p:nvSpPr>
        <p:spPr>
          <a:xfrm>
            <a:off x="51731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6" name="Google Shape;4404;p79">
            <a:extLst>
              <a:ext uri="{FF2B5EF4-FFF2-40B4-BE49-F238E27FC236}">
                <a16:creationId xmlns:a16="http://schemas.microsoft.com/office/drawing/2014/main" id="{71B9D194-055F-BF79-4E80-C98D56BC32EB}"/>
              </a:ext>
            </a:extLst>
          </p:cNvPr>
          <p:cNvSpPr/>
          <p:nvPr/>
        </p:nvSpPr>
        <p:spPr>
          <a:xfrm>
            <a:off x="192216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1" name="Google Shape;624;p45">
            <a:extLst>
              <a:ext uri="{FF2B5EF4-FFF2-40B4-BE49-F238E27FC236}">
                <a16:creationId xmlns:a16="http://schemas.microsoft.com/office/drawing/2014/main" id="{95D02ADF-6295-8CE0-FDFC-233A4BC52765}"/>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grpSp>
        <p:nvGrpSpPr>
          <p:cNvPr id="32" name="Google Shape;6590;p85">
            <a:extLst>
              <a:ext uri="{FF2B5EF4-FFF2-40B4-BE49-F238E27FC236}">
                <a16:creationId xmlns:a16="http://schemas.microsoft.com/office/drawing/2014/main" id="{B6C527F2-AE73-D825-1885-9744DA68763A}"/>
              </a:ext>
            </a:extLst>
          </p:cNvPr>
          <p:cNvGrpSpPr/>
          <p:nvPr/>
        </p:nvGrpSpPr>
        <p:grpSpPr>
          <a:xfrm>
            <a:off x="693668" y="3736831"/>
            <a:ext cx="366374" cy="359075"/>
            <a:chOff x="-60988634" y="3740799"/>
            <a:chExt cx="316659" cy="310350"/>
          </a:xfrm>
        </p:grpSpPr>
        <p:sp>
          <p:nvSpPr>
            <p:cNvPr id="33" name="Google Shape;6591;p85">
              <a:extLst>
                <a:ext uri="{FF2B5EF4-FFF2-40B4-BE49-F238E27FC236}">
                  <a16:creationId xmlns:a16="http://schemas.microsoft.com/office/drawing/2014/main" id="{438987E1-1369-D21E-648F-BD7D3038407D}"/>
                </a:ext>
              </a:extLst>
            </p:cNvPr>
            <p:cNvSpPr/>
            <p:nvPr/>
          </p:nvSpPr>
          <p:spPr>
            <a:xfrm>
              <a:off x="-60988634" y="3740799"/>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592;p85">
              <a:extLst>
                <a:ext uri="{FF2B5EF4-FFF2-40B4-BE49-F238E27FC236}">
                  <a16:creationId xmlns:a16="http://schemas.microsoft.com/office/drawing/2014/main" id="{31D13601-B43A-44C5-EFEA-A890058571DF}"/>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93;p85">
              <a:extLst>
                <a:ext uri="{FF2B5EF4-FFF2-40B4-BE49-F238E27FC236}">
                  <a16:creationId xmlns:a16="http://schemas.microsoft.com/office/drawing/2014/main" id="{6D82DE89-5D44-A05B-FE10-3FA853E0D05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404;p79">
            <a:extLst>
              <a:ext uri="{FF2B5EF4-FFF2-40B4-BE49-F238E27FC236}">
                <a16:creationId xmlns:a16="http://schemas.microsoft.com/office/drawing/2014/main" id="{9E7599A5-B970-BF68-0109-8B5443472E12}"/>
              </a:ext>
            </a:extLst>
          </p:cNvPr>
          <p:cNvSpPr/>
          <p:nvPr/>
        </p:nvSpPr>
        <p:spPr>
          <a:xfrm>
            <a:off x="3327020"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grpSp>
        <p:nvGrpSpPr>
          <p:cNvPr id="40" name="Google Shape;6781;p85">
            <a:extLst>
              <a:ext uri="{FF2B5EF4-FFF2-40B4-BE49-F238E27FC236}">
                <a16:creationId xmlns:a16="http://schemas.microsoft.com/office/drawing/2014/main" id="{FD85305B-AA21-2609-CB54-05C8729B4F33}"/>
              </a:ext>
            </a:extLst>
          </p:cNvPr>
          <p:cNvGrpSpPr/>
          <p:nvPr/>
        </p:nvGrpSpPr>
        <p:grpSpPr>
          <a:xfrm>
            <a:off x="3511047" y="3736831"/>
            <a:ext cx="351024" cy="347301"/>
            <a:chOff x="946175" y="3619500"/>
            <a:chExt cx="296975" cy="293825"/>
          </a:xfrm>
        </p:grpSpPr>
        <p:sp>
          <p:nvSpPr>
            <p:cNvPr id="41" name="Google Shape;6782;p85">
              <a:extLst>
                <a:ext uri="{FF2B5EF4-FFF2-40B4-BE49-F238E27FC236}">
                  <a16:creationId xmlns:a16="http://schemas.microsoft.com/office/drawing/2014/main" id="{348DF35E-534D-3258-B8AE-5516CFDE1480}"/>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83;p85">
              <a:extLst>
                <a:ext uri="{FF2B5EF4-FFF2-40B4-BE49-F238E27FC236}">
                  <a16:creationId xmlns:a16="http://schemas.microsoft.com/office/drawing/2014/main" id="{DD7047F0-9ECD-9069-6A6B-CF2461DFB26E}"/>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84;p85">
              <a:extLst>
                <a:ext uri="{FF2B5EF4-FFF2-40B4-BE49-F238E27FC236}">
                  <a16:creationId xmlns:a16="http://schemas.microsoft.com/office/drawing/2014/main" id="{34A30B97-FF4E-F765-5FE0-F495B38375B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85;p85">
              <a:extLst>
                <a:ext uri="{FF2B5EF4-FFF2-40B4-BE49-F238E27FC236}">
                  <a16:creationId xmlns:a16="http://schemas.microsoft.com/office/drawing/2014/main" id="{543AFEB5-BEEB-EF04-D5EA-C061C50EEA5A}"/>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86;p85">
              <a:extLst>
                <a:ext uri="{FF2B5EF4-FFF2-40B4-BE49-F238E27FC236}">
                  <a16:creationId xmlns:a16="http://schemas.microsoft.com/office/drawing/2014/main" id="{C9BE04F5-9CAC-6B0A-7002-E41C89690BFA}"/>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7;p85">
              <a:extLst>
                <a:ext uri="{FF2B5EF4-FFF2-40B4-BE49-F238E27FC236}">
                  <a16:creationId xmlns:a16="http://schemas.microsoft.com/office/drawing/2014/main" id="{B3C4FDB3-96AB-AA12-00B8-C0AE3AC4EC0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984;p85">
            <a:extLst>
              <a:ext uri="{FF2B5EF4-FFF2-40B4-BE49-F238E27FC236}">
                <a16:creationId xmlns:a16="http://schemas.microsoft.com/office/drawing/2014/main" id="{0DF5DB41-12E6-C6FF-FC0A-6DE2E95CAE80}"/>
              </a:ext>
            </a:extLst>
          </p:cNvPr>
          <p:cNvGrpSpPr/>
          <p:nvPr/>
        </p:nvGrpSpPr>
        <p:grpSpPr>
          <a:xfrm>
            <a:off x="2117045" y="3747386"/>
            <a:ext cx="351024" cy="350079"/>
            <a:chOff x="3859600" y="3591950"/>
            <a:chExt cx="296975" cy="296175"/>
          </a:xfrm>
        </p:grpSpPr>
        <p:sp>
          <p:nvSpPr>
            <p:cNvPr id="48" name="Google Shape;6985;p85">
              <a:extLst>
                <a:ext uri="{FF2B5EF4-FFF2-40B4-BE49-F238E27FC236}">
                  <a16:creationId xmlns:a16="http://schemas.microsoft.com/office/drawing/2014/main" id="{89427CCF-6BAA-9EB5-0B98-B41E5F1FA99A}"/>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86;p85">
              <a:extLst>
                <a:ext uri="{FF2B5EF4-FFF2-40B4-BE49-F238E27FC236}">
                  <a16:creationId xmlns:a16="http://schemas.microsoft.com/office/drawing/2014/main" id="{DADC81FA-587C-F4EE-AA1B-3D5EF782F0CD}"/>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87;p85">
              <a:extLst>
                <a:ext uri="{FF2B5EF4-FFF2-40B4-BE49-F238E27FC236}">
                  <a16:creationId xmlns:a16="http://schemas.microsoft.com/office/drawing/2014/main" id="{AD4CB46E-7A74-9E94-C9C9-D25463F80FD8}"/>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26;p77">
            <a:extLst>
              <a:ext uri="{FF2B5EF4-FFF2-40B4-BE49-F238E27FC236}">
                <a16:creationId xmlns:a16="http://schemas.microsoft.com/office/drawing/2014/main" id="{AFA273ED-95E3-F7BE-A822-1C9114C26ADE}"/>
              </a:ext>
            </a:extLst>
          </p:cNvPr>
          <p:cNvGrpSpPr/>
          <p:nvPr/>
        </p:nvGrpSpPr>
        <p:grpSpPr>
          <a:xfrm>
            <a:off x="3891959" y="1189414"/>
            <a:ext cx="2777061" cy="2628414"/>
            <a:chOff x="4815575" y="1416800"/>
            <a:chExt cx="73750" cy="71400"/>
          </a:xfrm>
        </p:grpSpPr>
        <p:sp>
          <p:nvSpPr>
            <p:cNvPr id="55" name="Google Shape;1827;p77">
              <a:extLst>
                <a:ext uri="{FF2B5EF4-FFF2-40B4-BE49-F238E27FC236}">
                  <a16:creationId xmlns:a16="http://schemas.microsoft.com/office/drawing/2014/main" id="{B6BF96FA-0BFF-A812-46FF-01F2FE2F41B8}"/>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8;p77">
              <a:extLst>
                <a:ext uri="{FF2B5EF4-FFF2-40B4-BE49-F238E27FC236}">
                  <a16:creationId xmlns:a16="http://schemas.microsoft.com/office/drawing/2014/main" id="{936B22D3-101C-242F-1A84-135642C21C38}"/>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29;p77">
              <a:extLst>
                <a:ext uri="{FF2B5EF4-FFF2-40B4-BE49-F238E27FC236}">
                  <a16:creationId xmlns:a16="http://schemas.microsoft.com/office/drawing/2014/main" id="{FAE6040A-AED6-8100-9366-0FC27F88E814}"/>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827;p77">
            <a:extLst>
              <a:ext uri="{FF2B5EF4-FFF2-40B4-BE49-F238E27FC236}">
                <a16:creationId xmlns:a16="http://schemas.microsoft.com/office/drawing/2014/main" id="{FD20C442-F50A-EE93-341C-052AE0527AB1}"/>
              </a:ext>
            </a:extLst>
          </p:cNvPr>
          <p:cNvSpPr/>
          <p:nvPr/>
        </p:nvSpPr>
        <p:spPr>
          <a:xfrm rot="1944066">
            <a:off x="5746947" y="443000"/>
            <a:ext cx="1152442" cy="1436134"/>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4;p45">
            <a:extLst>
              <a:ext uri="{FF2B5EF4-FFF2-40B4-BE49-F238E27FC236}">
                <a16:creationId xmlns:a16="http://schemas.microsoft.com/office/drawing/2014/main" id="{C7FB2478-9DC6-9CD3-E5AE-65FA0FB75EDF}"/>
              </a:ext>
            </a:extLst>
          </p:cNvPr>
          <p:cNvSpPr txBox="1">
            <a:spLocks/>
          </p:cNvSpPr>
          <p:nvPr/>
        </p:nvSpPr>
        <p:spPr>
          <a:xfrm>
            <a:off x="4646396" y="2331883"/>
            <a:ext cx="1742568" cy="40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Sprint (1-4 weeks)</a:t>
            </a:r>
            <a:endParaRPr lang="vi-VN" sz="1100" dirty="0">
              <a:latin typeface="Lexend" panose="020B0604020202020204" charset="0"/>
            </a:endParaRPr>
          </a:p>
        </p:txBody>
      </p:sp>
      <p:grpSp>
        <p:nvGrpSpPr>
          <p:cNvPr id="60" name="Google Shape;6723;p85">
            <a:extLst>
              <a:ext uri="{FF2B5EF4-FFF2-40B4-BE49-F238E27FC236}">
                <a16:creationId xmlns:a16="http://schemas.microsoft.com/office/drawing/2014/main" id="{D7429204-6E7C-B61C-4909-17FED571C019}"/>
              </a:ext>
            </a:extLst>
          </p:cNvPr>
          <p:cNvGrpSpPr/>
          <p:nvPr/>
        </p:nvGrpSpPr>
        <p:grpSpPr>
          <a:xfrm>
            <a:off x="7340122" y="847028"/>
            <a:ext cx="568918" cy="538415"/>
            <a:chOff x="580725" y="3617925"/>
            <a:chExt cx="299325" cy="297375"/>
          </a:xfrm>
        </p:grpSpPr>
        <p:sp>
          <p:nvSpPr>
            <p:cNvPr id="61" name="Google Shape;6724;p85">
              <a:extLst>
                <a:ext uri="{FF2B5EF4-FFF2-40B4-BE49-F238E27FC236}">
                  <a16:creationId xmlns:a16="http://schemas.microsoft.com/office/drawing/2014/main" id="{9DBA9FD5-8EEC-421D-0570-60D33EFF7CA3}"/>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25;p85">
              <a:extLst>
                <a:ext uri="{FF2B5EF4-FFF2-40B4-BE49-F238E27FC236}">
                  <a16:creationId xmlns:a16="http://schemas.microsoft.com/office/drawing/2014/main" id="{907A16E9-76E7-3185-9C1D-F75ECBA9FB24}"/>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26;p85">
              <a:extLst>
                <a:ext uri="{FF2B5EF4-FFF2-40B4-BE49-F238E27FC236}">
                  <a16:creationId xmlns:a16="http://schemas.microsoft.com/office/drawing/2014/main" id="{E58C1047-0924-4176-5CA0-48C2AF7D03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27;p85">
              <a:extLst>
                <a:ext uri="{FF2B5EF4-FFF2-40B4-BE49-F238E27FC236}">
                  <a16:creationId xmlns:a16="http://schemas.microsoft.com/office/drawing/2014/main" id="{2E1BF486-ECD2-E544-66B2-7D9E8EAAFA42}"/>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728;p85">
              <a:extLst>
                <a:ext uri="{FF2B5EF4-FFF2-40B4-BE49-F238E27FC236}">
                  <a16:creationId xmlns:a16="http://schemas.microsoft.com/office/drawing/2014/main" id="{87C935EE-DB4D-C0B9-DDCA-0492A521A289}"/>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24;p45">
            <a:extLst>
              <a:ext uri="{FF2B5EF4-FFF2-40B4-BE49-F238E27FC236}">
                <a16:creationId xmlns:a16="http://schemas.microsoft.com/office/drawing/2014/main" id="{C65B96A7-642E-4114-A33C-5AC6AC40C0B1}"/>
              </a:ext>
            </a:extLst>
          </p:cNvPr>
          <p:cNvSpPr txBox="1">
            <a:spLocks/>
          </p:cNvSpPr>
          <p:nvPr/>
        </p:nvSpPr>
        <p:spPr>
          <a:xfrm>
            <a:off x="7028570" y="483397"/>
            <a:ext cx="1234281"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Daily stand up</a:t>
            </a:r>
            <a:endParaRPr lang="vi-VN" sz="1100" dirty="0">
              <a:latin typeface="Lexend" panose="020B0604020202020204" charset="0"/>
            </a:endParaRPr>
          </a:p>
        </p:txBody>
      </p:sp>
      <p:sp>
        <p:nvSpPr>
          <p:cNvPr id="67" name="Google Shape;624;p45">
            <a:extLst>
              <a:ext uri="{FF2B5EF4-FFF2-40B4-BE49-F238E27FC236}">
                <a16:creationId xmlns:a16="http://schemas.microsoft.com/office/drawing/2014/main" id="{C0B2C795-81D2-6B97-19C4-A0B35E6060D5}"/>
              </a:ext>
            </a:extLst>
          </p:cNvPr>
          <p:cNvSpPr txBox="1">
            <a:spLocks/>
          </p:cNvSpPr>
          <p:nvPr/>
        </p:nvSpPr>
        <p:spPr>
          <a:xfrm>
            <a:off x="6821268" y="1427966"/>
            <a:ext cx="1625293" cy="739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review</a:t>
            </a:r>
            <a:br>
              <a:rPr lang="en-US" sz="1100" dirty="0">
                <a:latin typeface="Lexend" panose="020B0604020202020204" charset="0"/>
              </a:rPr>
            </a:br>
            <a:r>
              <a:rPr lang="en-US" sz="1100" dirty="0">
                <a:latin typeface="Lexend" panose="020B0604020202020204" charset="0"/>
              </a:rPr>
              <a:t>+</a:t>
            </a:r>
            <a:br>
              <a:rPr lang="en-US" sz="1100" dirty="0">
                <a:latin typeface="Lexend" panose="020B0604020202020204" charset="0"/>
              </a:rPr>
            </a:br>
            <a:r>
              <a:rPr lang="en-US" sz="1100" dirty="0">
                <a:latin typeface="Lexend" panose="020B0604020202020204" charset="0"/>
              </a:rPr>
              <a:t>Sprint retrospective</a:t>
            </a:r>
            <a:endParaRPr lang="vi-VN" sz="1100" dirty="0">
              <a:latin typeface="Lexend" panose="020B0604020202020204" charset="0"/>
            </a:endParaRPr>
          </a:p>
        </p:txBody>
      </p:sp>
      <p:sp>
        <p:nvSpPr>
          <p:cNvPr id="68" name="Google Shape;624;p45">
            <a:extLst>
              <a:ext uri="{FF2B5EF4-FFF2-40B4-BE49-F238E27FC236}">
                <a16:creationId xmlns:a16="http://schemas.microsoft.com/office/drawing/2014/main" id="{76FEADA9-A048-3D27-1523-42FDA5A864CA}"/>
              </a:ext>
            </a:extLst>
          </p:cNvPr>
          <p:cNvSpPr txBox="1">
            <a:spLocks/>
          </p:cNvSpPr>
          <p:nvPr/>
        </p:nvSpPr>
        <p:spPr>
          <a:xfrm>
            <a:off x="6222889" y="1144668"/>
            <a:ext cx="446132"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solidFill>
                  <a:schemeClr val="tx1"/>
                </a:solidFill>
                <a:latin typeface="Lexend" panose="020B0604020202020204" charset="0"/>
              </a:rPr>
              <a:t>24h</a:t>
            </a:r>
            <a:endParaRPr lang="vi-VN" sz="1100" dirty="0">
              <a:solidFill>
                <a:schemeClr val="tx1"/>
              </a:solidFill>
              <a:latin typeface="Lexend" panose="020B0604020202020204" charset="0"/>
            </a:endParaRPr>
          </a:p>
        </p:txBody>
      </p:sp>
      <p:cxnSp>
        <p:nvCxnSpPr>
          <p:cNvPr id="70" name="Google Shape;4399;p79">
            <a:extLst>
              <a:ext uri="{FF2B5EF4-FFF2-40B4-BE49-F238E27FC236}">
                <a16:creationId xmlns:a16="http://schemas.microsoft.com/office/drawing/2014/main" id="{69A6DD02-408F-30FE-8248-D1006FDAC39B}"/>
              </a:ext>
            </a:extLst>
          </p:cNvPr>
          <p:cNvCxnSpPr>
            <a:cxnSpLocks/>
          </p:cNvCxnSpPr>
          <p:nvPr/>
        </p:nvCxnSpPr>
        <p:spPr>
          <a:xfrm flipV="1">
            <a:off x="6323168" y="3910481"/>
            <a:ext cx="871285" cy="7786"/>
          </a:xfrm>
          <a:prstGeom prst="straightConnector1">
            <a:avLst/>
          </a:prstGeom>
          <a:noFill/>
          <a:ln w="28575" cap="flat" cmpd="sng">
            <a:solidFill>
              <a:srgbClr val="A5B7C6"/>
            </a:solidFill>
            <a:prstDash val="solid"/>
            <a:round/>
            <a:headEnd type="none" w="med" len="med"/>
            <a:tailEnd type="triangle" w="med" len="med"/>
          </a:ln>
        </p:spPr>
      </p:cxnSp>
      <p:grpSp>
        <p:nvGrpSpPr>
          <p:cNvPr id="75" name="Google Shape;6654;p85">
            <a:extLst>
              <a:ext uri="{FF2B5EF4-FFF2-40B4-BE49-F238E27FC236}">
                <a16:creationId xmlns:a16="http://schemas.microsoft.com/office/drawing/2014/main" id="{9FD66EB0-7FD8-779A-B026-A9BC0202B3B6}"/>
              </a:ext>
            </a:extLst>
          </p:cNvPr>
          <p:cNvGrpSpPr/>
          <p:nvPr/>
        </p:nvGrpSpPr>
        <p:grpSpPr>
          <a:xfrm>
            <a:off x="7187556" y="3521960"/>
            <a:ext cx="635434" cy="721459"/>
            <a:chOff x="-62148800" y="3377700"/>
            <a:chExt cx="311125" cy="316750"/>
          </a:xfrm>
        </p:grpSpPr>
        <p:sp>
          <p:nvSpPr>
            <p:cNvPr id="76" name="Google Shape;6655;p85">
              <a:extLst>
                <a:ext uri="{FF2B5EF4-FFF2-40B4-BE49-F238E27FC236}">
                  <a16:creationId xmlns:a16="http://schemas.microsoft.com/office/drawing/2014/main" id="{8F5A83F9-41D2-8D63-65E0-C0AD77638A14}"/>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56;p85">
              <a:extLst>
                <a:ext uri="{FF2B5EF4-FFF2-40B4-BE49-F238E27FC236}">
                  <a16:creationId xmlns:a16="http://schemas.microsoft.com/office/drawing/2014/main" id="{3964EA5B-F402-7C79-E9E2-A17A06DF35A6}"/>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Google Shape;624;p45">
            <a:extLst>
              <a:ext uri="{FF2B5EF4-FFF2-40B4-BE49-F238E27FC236}">
                <a16:creationId xmlns:a16="http://schemas.microsoft.com/office/drawing/2014/main" id="{FBD64FF9-8C11-EA52-6C03-6AF29800190D}"/>
              </a:ext>
            </a:extLst>
          </p:cNvPr>
          <p:cNvSpPr txBox="1">
            <a:spLocks/>
          </p:cNvSpPr>
          <p:nvPr/>
        </p:nvSpPr>
        <p:spPr>
          <a:xfrm>
            <a:off x="472325"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Product Backlog</a:t>
            </a:r>
            <a:endParaRPr lang="vi-VN" sz="1100" dirty="0">
              <a:latin typeface="Lexend" panose="020B0604020202020204" charset="0"/>
            </a:endParaRPr>
          </a:p>
        </p:txBody>
      </p:sp>
      <p:sp>
        <p:nvSpPr>
          <p:cNvPr id="81" name="Google Shape;624;p45">
            <a:extLst>
              <a:ext uri="{FF2B5EF4-FFF2-40B4-BE49-F238E27FC236}">
                <a16:creationId xmlns:a16="http://schemas.microsoft.com/office/drawing/2014/main" id="{1BB0E0D5-62A5-184D-89C1-04E881DEA8B9}"/>
              </a:ext>
            </a:extLst>
          </p:cNvPr>
          <p:cNvSpPr txBox="1">
            <a:spLocks/>
          </p:cNvSpPr>
          <p:nvPr/>
        </p:nvSpPr>
        <p:spPr>
          <a:xfrm>
            <a:off x="1664081" y="4262364"/>
            <a:ext cx="1264332"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Meeting</a:t>
            </a:r>
            <a:br>
              <a:rPr lang="en-US" sz="1100" dirty="0">
                <a:latin typeface="Lexend" panose="020B0604020202020204" charset="0"/>
              </a:rPr>
            </a:br>
            <a:r>
              <a:rPr lang="en-US" sz="1100" dirty="0">
                <a:latin typeface="Lexend" panose="020B0604020202020204" charset="0"/>
              </a:rPr>
              <a:t>Planning</a:t>
            </a:r>
            <a:endParaRPr lang="vi-VN" sz="1100" dirty="0">
              <a:latin typeface="Lexend" panose="020B0604020202020204" charset="0"/>
            </a:endParaRPr>
          </a:p>
        </p:txBody>
      </p:sp>
      <p:sp>
        <p:nvSpPr>
          <p:cNvPr id="82" name="Google Shape;624;p45">
            <a:extLst>
              <a:ext uri="{FF2B5EF4-FFF2-40B4-BE49-F238E27FC236}">
                <a16:creationId xmlns:a16="http://schemas.microsoft.com/office/drawing/2014/main" id="{A356699C-BBE4-B54F-64B7-03FE1DCAAE2E}"/>
              </a:ext>
            </a:extLst>
          </p:cNvPr>
          <p:cNvSpPr txBox="1">
            <a:spLocks/>
          </p:cNvSpPr>
          <p:nvPr/>
        </p:nvSpPr>
        <p:spPr>
          <a:xfrm>
            <a:off x="3351553"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a:t>
            </a:r>
            <a:br>
              <a:rPr lang="en-US" sz="1100" dirty="0">
                <a:latin typeface="Lexend" panose="020B0604020202020204" charset="0"/>
              </a:rPr>
            </a:br>
            <a:r>
              <a:rPr lang="en-US" sz="1100" dirty="0">
                <a:latin typeface="Lexend" panose="020B0604020202020204" charset="0"/>
              </a:rPr>
              <a:t>Backlog </a:t>
            </a:r>
            <a:endParaRPr lang="vi-VN" sz="1100" dirty="0">
              <a:latin typeface="Lexend" panose="020B0604020202020204" charset="0"/>
            </a:endParaRPr>
          </a:p>
        </p:txBody>
      </p:sp>
      <p:sp>
        <p:nvSpPr>
          <p:cNvPr id="83" name="Google Shape;624;p45">
            <a:extLst>
              <a:ext uri="{FF2B5EF4-FFF2-40B4-BE49-F238E27FC236}">
                <a16:creationId xmlns:a16="http://schemas.microsoft.com/office/drawing/2014/main" id="{C70DF594-BB9C-D3E0-19E6-FF6EB7A3F772}"/>
              </a:ext>
            </a:extLst>
          </p:cNvPr>
          <p:cNvSpPr txBox="1">
            <a:spLocks/>
          </p:cNvSpPr>
          <p:nvPr/>
        </p:nvSpPr>
        <p:spPr>
          <a:xfrm>
            <a:off x="7144970" y="426020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Finish Work</a:t>
            </a:r>
            <a:endParaRPr lang="vi-VN" sz="1100" dirty="0">
              <a:latin typeface="Lexend" panose="020B0604020202020204" charset="0"/>
            </a:endParaRPr>
          </a:p>
        </p:txBody>
      </p:sp>
      <p:sp>
        <p:nvSpPr>
          <p:cNvPr id="84" name="Google Shape;572;p43">
            <a:extLst>
              <a:ext uri="{FF2B5EF4-FFF2-40B4-BE49-F238E27FC236}">
                <a16:creationId xmlns:a16="http://schemas.microsoft.com/office/drawing/2014/main" id="{8F28FF72-42FD-A57A-95DB-0B3C59E20166}"/>
              </a:ext>
            </a:extLst>
          </p:cNvPr>
          <p:cNvSpPr txBox="1">
            <a:spLocks/>
          </p:cNvSpPr>
          <p:nvPr/>
        </p:nvSpPr>
        <p:spPr>
          <a:xfrm>
            <a:off x="160919" y="248628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ctr"/>
            <a:r>
              <a:rPr lang="en-US" sz="1100" b="1" dirty="0">
                <a:latin typeface="Poppins" panose="00000500000000000000" pitchFamily="2" charset="0"/>
                <a:cs typeface="Poppins" panose="00000500000000000000" pitchFamily="2" charset="0"/>
              </a:rPr>
              <a:t>Product Owner</a:t>
            </a:r>
          </a:p>
        </p:txBody>
      </p:sp>
      <p:sp>
        <p:nvSpPr>
          <p:cNvPr id="85" name="Google Shape;573;p43">
            <a:extLst>
              <a:ext uri="{FF2B5EF4-FFF2-40B4-BE49-F238E27FC236}">
                <a16:creationId xmlns:a16="http://schemas.microsoft.com/office/drawing/2014/main" id="{B3AADD20-CAAC-AEFB-9A1F-B68E5345D5DE}"/>
              </a:ext>
            </a:extLst>
          </p:cNvPr>
          <p:cNvSpPr txBox="1">
            <a:spLocks/>
          </p:cNvSpPr>
          <p:nvPr/>
        </p:nvSpPr>
        <p:spPr>
          <a:xfrm>
            <a:off x="1520664" y="243329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Scrum master</a:t>
            </a:r>
          </a:p>
        </p:txBody>
      </p:sp>
      <p:sp>
        <p:nvSpPr>
          <p:cNvPr id="86" name="Google Shape;574;p43">
            <a:extLst>
              <a:ext uri="{FF2B5EF4-FFF2-40B4-BE49-F238E27FC236}">
                <a16:creationId xmlns:a16="http://schemas.microsoft.com/office/drawing/2014/main" id="{964E9462-8759-8EF3-1C55-A6886CF812B3}"/>
              </a:ext>
            </a:extLst>
          </p:cNvPr>
          <p:cNvSpPr txBox="1">
            <a:spLocks/>
          </p:cNvSpPr>
          <p:nvPr/>
        </p:nvSpPr>
        <p:spPr>
          <a:xfrm>
            <a:off x="2570643" y="1648131"/>
            <a:ext cx="1425467" cy="5116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Development team</a:t>
            </a:r>
          </a:p>
        </p:txBody>
      </p:sp>
      <p:grpSp>
        <p:nvGrpSpPr>
          <p:cNvPr id="87" name="Google Shape;7630;p86">
            <a:extLst>
              <a:ext uri="{FF2B5EF4-FFF2-40B4-BE49-F238E27FC236}">
                <a16:creationId xmlns:a16="http://schemas.microsoft.com/office/drawing/2014/main" id="{A7AB6C62-E78A-2C5A-5D7E-EBAD086B3BCA}"/>
              </a:ext>
            </a:extLst>
          </p:cNvPr>
          <p:cNvGrpSpPr/>
          <p:nvPr/>
        </p:nvGrpSpPr>
        <p:grpSpPr>
          <a:xfrm>
            <a:off x="562009" y="1886134"/>
            <a:ext cx="585659" cy="629348"/>
            <a:chOff x="-51623775" y="3584850"/>
            <a:chExt cx="279625" cy="319025"/>
          </a:xfrm>
        </p:grpSpPr>
        <p:sp>
          <p:nvSpPr>
            <p:cNvPr id="88" name="Google Shape;7631;p86">
              <a:extLst>
                <a:ext uri="{FF2B5EF4-FFF2-40B4-BE49-F238E27FC236}">
                  <a16:creationId xmlns:a16="http://schemas.microsoft.com/office/drawing/2014/main" id="{CCE290AA-C3F0-1DFF-3250-F4E13D4C098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632;p86">
              <a:extLst>
                <a:ext uri="{FF2B5EF4-FFF2-40B4-BE49-F238E27FC236}">
                  <a16:creationId xmlns:a16="http://schemas.microsoft.com/office/drawing/2014/main" id="{E886A67F-A7AA-6B36-4934-F59BFA09B95A}"/>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633;p86">
              <a:extLst>
                <a:ext uri="{FF2B5EF4-FFF2-40B4-BE49-F238E27FC236}">
                  <a16:creationId xmlns:a16="http://schemas.microsoft.com/office/drawing/2014/main" id="{A59D3EE8-F04E-80C2-7338-F55CB06939FF}"/>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634;p86">
              <a:extLst>
                <a:ext uri="{FF2B5EF4-FFF2-40B4-BE49-F238E27FC236}">
                  <a16:creationId xmlns:a16="http://schemas.microsoft.com/office/drawing/2014/main" id="{6DA6D357-AAB4-4FCC-FC01-96373C9881C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635;p86">
              <a:extLst>
                <a:ext uri="{FF2B5EF4-FFF2-40B4-BE49-F238E27FC236}">
                  <a16:creationId xmlns:a16="http://schemas.microsoft.com/office/drawing/2014/main" id="{4B3F9E67-9E8D-3AF7-F5B2-0107BDB0CF09}"/>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636;p86">
              <a:extLst>
                <a:ext uri="{FF2B5EF4-FFF2-40B4-BE49-F238E27FC236}">
                  <a16:creationId xmlns:a16="http://schemas.microsoft.com/office/drawing/2014/main" id="{6598B77C-BB3B-6926-B9B6-A77D6F568791}"/>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637;p86">
              <a:extLst>
                <a:ext uri="{FF2B5EF4-FFF2-40B4-BE49-F238E27FC236}">
                  <a16:creationId xmlns:a16="http://schemas.microsoft.com/office/drawing/2014/main" id="{ABC48763-3D14-243E-5916-800F2798A42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638;p86">
              <a:extLst>
                <a:ext uri="{FF2B5EF4-FFF2-40B4-BE49-F238E27FC236}">
                  <a16:creationId xmlns:a16="http://schemas.microsoft.com/office/drawing/2014/main" id="{BCB627EF-1152-0BA1-3472-28C0C6FF8A71}"/>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7639;p86">
              <a:extLst>
                <a:ext uri="{FF2B5EF4-FFF2-40B4-BE49-F238E27FC236}">
                  <a16:creationId xmlns:a16="http://schemas.microsoft.com/office/drawing/2014/main" id="{A28414FC-F4C5-A693-0A6B-CE33347C8EE9}"/>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8699;p89">
            <a:extLst>
              <a:ext uri="{FF2B5EF4-FFF2-40B4-BE49-F238E27FC236}">
                <a16:creationId xmlns:a16="http://schemas.microsoft.com/office/drawing/2014/main" id="{FB85349C-02B0-051B-EEEA-592795B6FA22}"/>
              </a:ext>
            </a:extLst>
          </p:cNvPr>
          <p:cNvGrpSpPr/>
          <p:nvPr/>
        </p:nvGrpSpPr>
        <p:grpSpPr>
          <a:xfrm>
            <a:off x="2040100" y="1924232"/>
            <a:ext cx="534358" cy="492885"/>
            <a:chOff x="-5611575" y="3272950"/>
            <a:chExt cx="294600" cy="291450"/>
          </a:xfrm>
        </p:grpSpPr>
        <p:sp>
          <p:nvSpPr>
            <p:cNvPr id="98" name="Google Shape;8700;p89">
              <a:extLst>
                <a:ext uri="{FF2B5EF4-FFF2-40B4-BE49-F238E27FC236}">
                  <a16:creationId xmlns:a16="http://schemas.microsoft.com/office/drawing/2014/main" id="{97D074C5-9472-12CB-C593-049F91210804}"/>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01;p89">
              <a:extLst>
                <a:ext uri="{FF2B5EF4-FFF2-40B4-BE49-F238E27FC236}">
                  <a16:creationId xmlns:a16="http://schemas.microsoft.com/office/drawing/2014/main" id="{1A27C7EF-7684-110D-EF2B-9E8AD1BD3B38}"/>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02;p89">
              <a:extLst>
                <a:ext uri="{FF2B5EF4-FFF2-40B4-BE49-F238E27FC236}">
                  <a16:creationId xmlns:a16="http://schemas.microsoft.com/office/drawing/2014/main" id="{A67872AB-F430-7897-3E3E-86A27FD9C7BC}"/>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03;p89">
              <a:extLst>
                <a:ext uri="{FF2B5EF4-FFF2-40B4-BE49-F238E27FC236}">
                  <a16:creationId xmlns:a16="http://schemas.microsoft.com/office/drawing/2014/main" id="{89BEAB8B-919D-91F4-B0F6-7C708F8385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704;p89">
              <a:extLst>
                <a:ext uri="{FF2B5EF4-FFF2-40B4-BE49-F238E27FC236}">
                  <a16:creationId xmlns:a16="http://schemas.microsoft.com/office/drawing/2014/main" id="{95BCE82F-BB07-86FE-BC98-B98AECB7CD97}"/>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8661;p89">
            <a:extLst>
              <a:ext uri="{FF2B5EF4-FFF2-40B4-BE49-F238E27FC236}">
                <a16:creationId xmlns:a16="http://schemas.microsoft.com/office/drawing/2014/main" id="{BC6E5E41-D36F-73D1-8C89-3A154D98EC42}"/>
              </a:ext>
            </a:extLst>
          </p:cNvPr>
          <p:cNvGrpSpPr/>
          <p:nvPr/>
        </p:nvGrpSpPr>
        <p:grpSpPr>
          <a:xfrm>
            <a:off x="3030195" y="1127473"/>
            <a:ext cx="469811" cy="497094"/>
            <a:chOff x="-5971525" y="3273750"/>
            <a:chExt cx="292250" cy="290650"/>
          </a:xfrm>
        </p:grpSpPr>
        <p:sp>
          <p:nvSpPr>
            <p:cNvPr id="104" name="Google Shape;8662;p89">
              <a:extLst>
                <a:ext uri="{FF2B5EF4-FFF2-40B4-BE49-F238E27FC236}">
                  <a16:creationId xmlns:a16="http://schemas.microsoft.com/office/drawing/2014/main" id="{13D49670-1D2F-DB50-D9F7-AE676CCA5D4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63;p89">
              <a:extLst>
                <a:ext uri="{FF2B5EF4-FFF2-40B4-BE49-F238E27FC236}">
                  <a16:creationId xmlns:a16="http://schemas.microsoft.com/office/drawing/2014/main" id="{8BE0C876-EE2F-48C6-497A-599F94D604FA}"/>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7" name="Google Shape;568;p43">
            <a:extLst>
              <a:ext uri="{FF2B5EF4-FFF2-40B4-BE49-F238E27FC236}">
                <a16:creationId xmlns:a16="http://schemas.microsoft.com/office/drawing/2014/main" id="{D960F543-2DB6-8160-4D23-3A9757EC7752}"/>
              </a:ext>
            </a:extLst>
          </p:cNvPr>
          <p:cNvSpPr txBox="1">
            <a:spLocks/>
          </p:cNvSpPr>
          <p:nvPr/>
        </p:nvSpPr>
        <p:spPr>
          <a:xfrm>
            <a:off x="720000" y="445025"/>
            <a:ext cx="19899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Process</a:t>
            </a:r>
          </a:p>
        </p:txBody>
      </p:sp>
    </p:spTree>
    <p:extLst>
      <p:ext uri="{BB962C8B-B14F-4D97-AF65-F5344CB8AC3E}">
        <p14:creationId xmlns:p14="http://schemas.microsoft.com/office/powerpoint/2010/main" val="385070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fade">
                                      <p:cBhvr>
                                        <p:cTn id="87" dur="500"/>
                                        <p:tgtEl>
                                          <p:spTgt spid="6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P spid="37" grpId="0" animBg="1"/>
      <p:bldP spid="58" grpId="0" animBg="1"/>
      <p:bldP spid="59" grpId="0"/>
      <p:bldP spid="66" grpId="0"/>
      <p:bldP spid="68" grpId="0"/>
      <p:bldP spid="80" grpId="0"/>
      <p:bldP spid="81" grpId="0"/>
      <p:bldP spid="82" grpId="0"/>
      <p:bldP spid="83" grpId="0"/>
      <p:bldP spid="84" grpId="0"/>
      <p:bldP spid="85"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7970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822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3"/>
            <a:ext cx="2919812" cy="822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oogle Shape;435;p36">
            <a:extLst>
              <a:ext uri="{FF2B5EF4-FFF2-40B4-BE49-F238E27FC236}">
                <a16:creationId xmlns:a16="http://schemas.microsoft.com/office/drawing/2014/main" id="{392A614B-5181-E7FB-C109-3F83FB505509}"/>
              </a:ext>
            </a:extLst>
          </p:cNvPr>
          <p:cNvGraphicFramePr/>
          <p:nvPr>
            <p:extLst>
              <p:ext uri="{D42A27DB-BD31-4B8C-83A1-F6EECF244321}">
                <p14:modId xmlns:p14="http://schemas.microsoft.com/office/powerpoint/2010/main" val="2637935128"/>
              </p:ext>
            </p:extLst>
          </p:nvPr>
        </p:nvGraphicFramePr>
        <p:xfrm>
          <a:off x="258418" y="156187"/>
          <a:ext cx="8095871" cy="4906260"/>
        </p:xfrm>
        <a:graphic>
          <a:graphicData uri="http://schemas.openxmlformats.org/drawingml/2006/table">
            <a:tbl>
              <a:tblPr>
                <a:noFill/>
                <a:tableStyleId>{3A87069A-F472-4D29-B668-7B599F0932C7}</a:tableStyleId>
              </a:tblPr>
              <a:tblGrid>
                <a:gridCol w="772159">
                  <a:extLst>
                    <a:ext uri="{9D8B030D-6E8A-4147-A177-3AD203B41FA5}">
                      <a16:colId xmlns:a16="http://schemas.microsoft.com/office/drawing/2014/main" val="20000"/>
                    </a:ext>
                  </a:extLst>
                </a:gridCol>
                <a:gridCol w="2701838">
                  <a:extLst>
                    <a:ext uri="{9D8B030D-6E8A-4147-A177-3AD203B41FA5}">
                      <a16:colId xmlns:a16="http://schemas.microsoft.com/office/drawing/2014/main" val="20001"/>
                    </a:ext>
                  </a:extLst>
                </a:gridCol>
                <a:gridCol w="960018">
                  <a:extLst>
                    <a:ext uri="{9D8B030D-6E8A-4147-A177-3AD203B41FA5}">
                      <a16:colId xmlns:a16="http://schemas.microsoft.com/office/drawing/2014/main" val="1079157158"/>
                    </a:ext>
                  </a:extLst>
                </a:gridCol>
                <a:gridCol w="1830928">
                  <a:extLst>
                    <a:ext uri="{9D8B030D-6E8A-4147-A177-3AD203B41FA5}">
                      <a16:colId xmlns:a16="http://schemas.microsoft.com/office/drawing/2014/main" val="1900265136"/>
                    </a:ext>
                  </a:extLst>
                </a:gridCol>
                <a:gridCol w="1830928">
                  <a:extLst>
                    <a:ext uri="{9D8B030D-6E8A-4147-A177-3AD203B41FA5}">
                      <a16:colId xmlns:a16="http://schemas.microsoft.com/office/drawing/2014/main" val="2561363617"/>
                    </a:ext>
                  </a:extLst>
                </a:gridCol>
              </a:tblGrid>
              <a:tr h="545140">
                <a:tc>
                  <a:txBody>
                    <a:bodyPr/>
                    <a:lstStyle/>
                    <a:p>
                      <a:pPr marL="0" lvl="0" indent="0" algn="ctr" rtl="0">
                        <a:spcBef>
                          <a:spcPts val="0"/>
                        </a:spcBef>
                        <a:spcAft>
                          <a:spcPts val="0"/>
                        </a:spcAft>
                        <a:buNone/>
                      </a:pPr>
                      <a:r>
                        <a:rPr lang="en-US" sz="1200" b="1" u="sng" dirty="0">
                          <a:solidFill>
                            <a:schemeClr val="bg2"/>
                          </a:solidFill>
                          <a:latin typeface="Lexend"/>
                          <a:ea typeface="Lexend"/>
                          <a:cs typeface="Lexend"/>
                          <a:sym typeface="Lexend"/>
                        </a:rPr>
                        <a:t>No.</a:t>
                      </a:r>
                      <a:endParaRPr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a:solidFill>
                            <a:schemeClr val="bg2"/>
                          </a:solidFill>
                          <a:latin typeface="Lexend"/>
                          <a:ea typeface="Lexend"/>
                          <a:cs typeface="Lexend"/>
                          <a:sym typeface="Lexend"/>
                        </a:rPr>
                        <a:t>Tiến </a:t>
                      </a:r>
                      <a:r>
                        <a:rPr lang="en-US" sz="1200" b="1" u="sng" dirty="0" err="1">
                          <a:solidFill>
                            <a:schemeClr val="bg2"/>
                          </a:solidFill>
                          <a:latin typeface="Lexend"/>
                          <a:ea typeface="Lexend"/>
                          <a:cs typeface="Lexend"/>
                          <a:sym typeface="Lexend"/>
                        </a:rPr>
                        <a:t>trình</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err="1">
                          <a:solidFill>
                            <a:schemeClr val="bg2"/>
                          </a:solidFill>
                          <a:latin typeface="Lexend"/>
                          <a:ea typeface="Lexend"/>
                          <a:cs typeface="Lexend"/>
                          <a:sym typeface="Lexend"/>
                        </a:rPr>
                        <a:t>Thời</a:t>
                      </a:r>
                      <a:r>
                        <a:rPr lang="en-US" sz="1200" b="1" u="sng" dirty="0">
                          <a:solidFill>
                            <a:schemeClr val="bg2"/>
                          </a:solidFill>
                          <a:latin typeface="Lexend"/>
                          <a:ea typeface="Lexend"/>
                          <a:cs typeface="Lexend"/>
                          <a:sym typeface="Lexend"/>
                        </a:rPr>
                        <a:t> </a:t>
                      </a:r>
                      <a:r>
                        <a:rPr lang="en-US" sz="1200" b="1" u="sng" dirty="0" err="1">
                          <a:solidFill>
                            <a:schemeClr val="bg2"/>
                          </a:solidFill>
                          <a:latin typeface="Lexend"/>
                          <a:ea typeface="Lexend"/>
                          <a:cs typeface="Lexend"/>
                          <a:sym typeface="Lexend"/>
                        </a:rPr>
                        <a:t>gian</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Bắt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đầu</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Kết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thúc</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200" b="1" dirty="0" err="1">
                          <a:solidFill>
                            <a:schemeClr val="dk1"/>
                          </a:solidFill>
                          <a:latin typeface="Lexend"/>
                          <a:ea typeface="Lexend"/>
                          <a:cs typeface="Lexend"/>
                          <a:sym typeface="Lexend"/>
                        </a:rPr>
                        <a:t>Khởi</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tạo</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7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17/03/2025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23/03/2025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Bắt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đầu</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8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24/03/2025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31/03/2025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Phát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triển</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36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1</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031705577"/>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2</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955735035"/>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3</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26/04/2025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88683876"/>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4</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Họp</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nhận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phản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hổi</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07/05/2025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dirty="0">
                          <a:solidFill>
                            <a:schemeClr val="dk1"/>
                          </a:solidFill>
                          <a:latin typeface="Lexend"/>
                          <a:ea typeface="Lexend"/>
                          <a:cs typeface="Lexend"/>
                          <a:sym typeface="Lexend"/>
                        </a:rPr>
                        <a:t>07/05/2025</a:t>
                      </a: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20902703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5</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err="1">
                          <a:solidFill>
                            <a:schemeClr val="dk1"/>
                          </a:solidFill>
                          <a:latin typeface="Lexend"/>
                          <a:ea typeface="Lexend"/>
                          <a:cs typeface="Lexend"/>
                          <a:sym typeface="Lexend"/>
                        </a:rPr>
                        <a:t>Viết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báo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cáo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kết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thúc</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dự</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án</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5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11/05/2025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15/05/2025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 name="TextBox 13">
            <a:extLst>
              <a:ext uri="{FF2B5EF4-FFF2-40B4-BE49-F238E27FC236}">
                <a16:creationId xmlns:a16="http://schemas.microsoft.com/office/drawing/2014/main" id="{4A7814F6-1149-6F01-F4E3-8CA952702D85}"/>
              </a:ext>
            </a:extLst>
          </p:cNvPr>
          <p:cNvSpPr txBox="1"/>
          <p:nvPr/>
        </p:nvSpPr>
        <p:spPr>
          <a:xfrm>
            <a:off x="9247694" y="1516313"/>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96941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1178625"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animEffect transition="in" filter="fade">
                                      <p:cBhvr>
                                        <p:cTn id="7" dur="500"/>
                                        <p:tgtEl>
                                          <p:spTgt spid="1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8"/>
                                        </p:tgtEl>
                                        <p:attrNameLst>
                                          <p:attrName>style.visibility</p:attrName>
                                        </p:attrNameLst>
                                      </p:cBhvr>
                                      <p:to>
                                        <p:strVal val="visible"/>
                                      </p:to>
                                    </p:set>
                                    <p:animEffect transition="in" filter="fade">
                                      <p:cBhvr>
                                        <p:cTn id="10" dur="500"/>
                                        <p:tgtEl>
                                          <p:spTgt spid="1248"/>
                                        </p:tgtEl>
                                      </p:cBhvr>
                                    </p:animEffect>
                                  </p:childTnLst>
                                </p:cTn>
                              </p:par>
                              <p:par>
                                <p:cTn id="11" presetID="10" presetClass="entr" presetSubtype="0" fill="hold" nodeType="withEffect">
                                  <p:stCondLst>
                                    <p:cond delay="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42"/>
                                        </p:tgtEl>
                                        <p:attrNameLst>
                                          <p:attrName>style.visibility</p:attrName>
                                        </p:attrNameLst>
                                      </p:cBhvr>
                                      <p:to>
                                        <p:strVal val="visible"/>
                                      </p:to>
                                    </p:set>
                                    <p:animEffect transition="in" filter="fade">
                                      <p:cBhvr>
                                        <p:cTn id="16" dur="500"/>
                                        <p:tgtEl>
                                          <p:spTgt spid="12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51"/>
                                        </p:tgtEl>
                                        <p:attrNameLst>
                                          <p:attrName>style.visibility</p:attrName>
                                        </p:attrNameLst>
                                      </p:cBhvr>
                                      <p:to>
                                        <p:strVal val="visible"/>
                                      </p:to>
                                    </p:set>
                                    <p:animEffect transition="in" filter="fade">
                                      <p:cBhvr>
                                        <p:cTn id="21" dur="500"/>
                                        <p:tgtEl>
                                          <p:spTgt spid="12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2"/>
                                        </p:tgtEl>
                                        <p:attrNameLst>
                                          <p:attrName>style.visibility</p:attrName>
                                        </p:attrNameLst>
                                      </p:cBhvr>
                                      <p:to>
                                        <p:strVal val="visible"/>
                                      </p:to>
                                    </p:set>
                                    <p:animEffect transition="in" filter="fade">
                                      <p:cBhvr>
                                        <p:cTn id="24" dur="500"/>
                                        <p:tgtEl>
                                          <p:spTgt spid="12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0"/>
                                        </p:tgtEl>
                                        <p:attrNameLst>
                                          <p:attrName>style.visibility</p:attrName>
                                        </p:attrNameLst>
                                      </p:cBhvr>
                                      <p:to>
                                        <p:strVal val="visible"/>
                                      </p:to>
                                    </p:set>
                                    <p:animEffect transition="in" filter="fade">
                                      <p:cBhvr>
                                        <p:cTn id="27" dur="500"/>
                                        <p:tgtEl>
                                          <p:spTgt spid="12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3"/>
                                        </p:tgtEl>
                                        <p:attrNameLst>
                                          <p:attrName>style.visibility</p:attrName>
                                        </p:attrNameLst>
                                      </p:cBhvr>
                                      <p:to>
                                        <p:strVal val="visible"/>
                                      </p:to>
                                    </p:set>
                                    <p:animEffect transition="in" filter="fade">
                                      <p:cBhvr>
                                        <p:cTn id="30" dur="500"/>
                                        <p:tgtEl>
                                          <p:spTgt spid="1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53"/>
                                        </p:tgtEl>
                                        <p:attrNameLst>
                                          <p:attrName>style.visibility</p:attrName>
                                        </p:attrNameLst>
                                      </p:cBhvr>
                                      <p:to>
                                        <p:strVal val="visible"/>
                                      </p:to>
                                    </p:set>
                                    <p:animEffect transition="in" filter="fade">
                                      <p:cBhvr>
                                        <p:cTn id="35" dur="500"/>
                                        <p:tgtEl>
                                          <p:spTgt spid="12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54"/>
                                        </p:tgtEl>
                                        <p:attrNameLst>
                                          <p:attrName>style.visibility</p:attrName>
                                        </p:attrNameLst>
                                      </p:cBhvr>
                                      <p:to>
                                        <p:strVal val="visible"/>
                                      </p:to>
                                    </p:set>
                                    <p:animEffect transition="in" filter="fade">
                                      <p:cBhvr>
                                        <p:cTn id="38" dur="500"/>
                                        <p:tgtEl>
                                          <p:spTgt spid="12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61"/>
                                        </p:tgtEl>
                                        <p:attrNameLst>
                                          <p:attrName>style.visibility</p:attrName>
                                        </p:attrNameLst>
                                      </p:cBhvr>
                                      <p:to>
                                        <p:strVal val="visible"/>
                                      </p:to>
                                    </p:set>
                                    <p:animEffect transition="in" filter="fade">
                                      <p:cBhvr>
                                        <p:cTn id="41" dur="500"/>
                                        <p:tgtEl>
                                          <p:spTgt spid="12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44"/>
                                        </p:tgtEl>
                                        <p:attrNameLst>
                                          <p:attrName>style.visibility</p:attrName>
                                        </p:attrNameLst>
                                      </p:cBhvr>
                                      <p:to>
                                        <p:strVal val="visible"/>
                                      </p:to>
                                    </p:set>
                                    <p:animEffect transition="in" filter="fade">
                                      <p:cBhvr>
                                        <p:cTn id="44" dur="500"/>
                                        <p:tgtEl>
                                          <p:spTgt spid="12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49"/>
                                        </p:tgtEl>
                                        <p:attrNameLst>
                                          <p:attrName>style.visibility</p:attrName>
                                        </p:attrNameLst>
                                      </p:cBhvr>
                                      <p:to>
                                        <p:strVal val="visible"/>
                                      </p:to>
                                    </p:set>
                                    <p:animEffect transition="in" filter="fade">
                                      <p:cBhvr>
                                        <p:cTn id="49" dur="500"/>
                                        <p:tgtEl>
                                          <p:spTgt spid="12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0"/>
                                        </p:tgtEl>
                                        <p:attrNameLst>
                                          <p:attrName>style.visibility</p:attrName>
                                        </p:attrNameLst>
                                      </p:cBhvr>
                                      <p:to>
                                        <p:strVal val="visible"/>
                                      </p:to>
                                    </p:set>
                                    <p:animEffect transition="in" filter="fade">
                                      <p:cBhvr>
                                        <p:cTn id="52" dur="500"/>
                                        <p:tgtEl>
                                          <p:spTgt spid="12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62"/>
                                        </p:tgtEl>
                                        <p:attrNameLst>
                                          <p:attrName>style.visibility</p:attrName>
                                        </p:attrNameLst>
                                      </p:cBhvr>
                                      <p:to>
                                        <p:strVal val="visible"/>
                                      </p:to>
                                    </p:set>
                                    <p:animEffect transition="in" filter="fade">
                                      <p:cBhvr>
                                        <p:cTn id="55" dur="500"/>
                                        <p:tgtEl>
                                          <p:spTgt spid="12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5"/>
                                        </p:tgtEl>
                                        <p:attrNameLst>
                                          <p:attrName>style.visibility</p:attrName>
                                        </p:attrNameLst>
                                      </p:cBhvr>
                                      <p:to>
                                        <p:strVal val="visible"/>
                                      </p:to>
                                    </p:set>
                                    <p:animEffect transition="in" filter="fade">
                                      <p:cBhvr>
                                        <p:cTn id="58" dur="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 grpId="0" animBg="1"/>
      <p:bldP spid="1243" grpId="0" animBg="1"/>
      <p:bldP spid="1244" grpId="0" animBg="1"/>
      <p:bldP spid="1245" grpId="0" animBg="1"/>
      <p:bldP spid="1259" grpId="0" animBg="1"/>
      <p:bldP spid="1260" grpId="0" animBg="1"/>
      <p:bldP spid="1261" grpId="0" animBg="1"/>
      <p:bldP spid="1262" grpId="0" animBg="1"/>
      <p:bldP spid="1248" grpId="0"/>
      <p:bldP spid="1250" grpId="0"/>
      <p:bldP spid="1252" grpId="0"/>
      <p:bldP spid="12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3"/>
          <a:stretch>
            <a:fillRect/>
          </a:stretch>
        </p:blipFill>
        <p:spPr>
          <a:xfrm>
            <a:off x="1900052" y="0"/>
            <a:ext cx="5343896" cy="5143500"/>
          </a:xfrm>
          <a:prstGeom prst="rect">
            <a:avLst/>
          </a:prstGeom>
        </p:spPr>
      </p:pic>
      <p:sp>
        <p:nvSpPr>
          <p:cNvPr id="2" name="TextBox 1">
            <a:extLst>
              <a:ext uri="{FF2B5EF4-FFF2-40B4-BE49-F238E27FC236}">
                <a16:creationId xmlns:a16="http://schemas.microsoft.com/office/drawing/2014/main" id="{082B8B8B-F3E8-15E1-97F7-D36DB5603CF8}"/>
              </a:ext>
            </a:extLst>
          </p:cNvPr>
          <p:cNvSpPr txBox="1"/>
          <p:nvPr/>
        </p:nvSpPr>
        <p:spPr>
          <a:xfrm>
            <a:off x="9379670" y="1374911"/>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Tree>
    <p:extLst>
      <p:ext uri="{BB962C8B-B14F-4D97-AF65-F5344CB8AC3E}">
        <p14:creationId xmlns:p14="http://schemas.microsoft.com/office/powerpoint/2010/main" val="65645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982B-5D9E-A03E-37BC-192E564BB161}"/>
              </a:ext>
            </a:extLst>
          </p:cNvPr>
          <p:cNvSpPr>
            <a:spLocks noGrp="1"/>
          </p:cNvSpPr>
          <p:nvPr>
            <p:ph type="title"/>
          </p:nvPr>
        </p:nvSpPr>
        <p:spPr>
          <a:xfrm>
            <a:off x="0" y="0"/>
            <a:ext cx="6816873" cy="321593"/>
          </a:xfrm>
        </p:spPr>
        <p:txBody>
          <a:bodyPr/>
          <a:lstStyle/>
          <a:p>
            <a:r>
              <a:rPr lang="en-US" sz="1600" dirty="0"/>
              <a:t>Test report Sprint 1</a:t>
            </a:r>
          </a:p>
        </p:txBody>
      </p:sp>
      <p:pic>
        <p:nvPicPr>
          <p:cNvPr id="5" name="Picture 4">
            <a:extLst>
              <a:ext uri="{FF2B5EF4-FFF2-40B4-BE49-F238E27FC236}">
                <a16:creationId xmlns:a16="http://schemas.microsoft.com/office/drawing/2014/main" id="{88D79253-6298-46CF-0B05-A355B31CBDE3}"/>
              </a:ext>
            </a:extLst>
          </p:cNvPr>
          <p:cNvPicPr>
            <a:picLocks noChangeAspect="1"/>
          </p:cNvPicPr>
          <p:nvPr/>
        </p:nvPicPr>
        <p:blipFill>
          <a:blip r:embed="rId2"/>
          <a:stretch>
            <a:fillRect/>
          </a:stretch>
        </p:blipFill>
        <p:spPr>
          <a:xfrm>
            <a:off x="94064" y="449930"/>
            <a:ext cx="8776827" cy="4595312"/>
          </a:xfrm>
          <a:prstGeom prst="rect">
            <a:avLst/>
          </a:prstGeom>
        </p:spPr>
      </p:pic>
    </p:spTree>
    <p:extLst>
      <p:ext uri="{BB962C8B-B14F-4D97-AF65-F5344CB8AC3E}">
        <p14:creationId xmlns:p14="http://schemas.microsoft.com/office/powerpoint/2010/main" val="281475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533E-EAA1-6B2D-7D17-2CE6D16B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640AC-7277-E0E0-B948-36095748F1D8}"/>
              </a:ext>
            </a:extLst>
          </p:cNvPr>
          <p:cNvSpPr>
            <a:spLocks noGrp="1"/>
          </p:cNvSpPr>
          <p:nvPr>
            <p:ph type="title"/>
          </p:nvPr>
        </p:nvSpPr>
        <p:spPr>
          <a:xfrm>
            <a:off x="0" y="0"/>
            <a:ext cx="6816873" cy="321593"/>
          </a:xfrm>
        </p:spPr>
        <p:txBody>
          <a:bodyPr/>
          <a:lstStyle/>
          <a:p>
            <a:r>
              <a:rPr lang="en-US" sz="1600" dirty="0"/>
              <a:t>Test report Sprint 2</a:t>
            </a:r>
          </a:p>
        </p:txBody>
      </p:sp>
      <p:pic>
        <p:nvPicPr>
          <p:cNvPr id="4" name="Picture 3">
            <a:extLst>
              <a:ext uri="{FF2B5EF4-FFF2-40B4-BE49-F238E27FC236}">
                <a16:creationId xmlns:a16="http://schemas.microsoft.com/office/drawing/2014/main" id="{A7E37F87-50D9-B825-97A7-27F414428946}"/>
              </a:ext>
            </a:extLst>
          </p:cNvPr>
          <p:cNvPicPr>
            <a:picLocks noChangeAspect="1"/>
          </p:cNvPicPr>
          <p:nvPr/>
        </p:nvPicPr>
        <p:blipFill>
          <a:blip r:embed="rId2"/>
          <a:stretch>
            <a:fillRect/>
          </a:stretch>
        </p:blipFill>
        <p:spPr>
          <a:xfrm>
            <a:off x="112294" y="473242"/>
            <a:ext cx="8742947" cy="4572848"/>
          </a:xfrm>
          <a:prstGeom prst="rect">
            <a:avLst/>
          </a:prstGeom>
        </p:spPr>
      </p:pic>
    </p:spTree>
    <p:extLst>
      <p:ext uri="{BB962C8B-B14F-4D97-AF65-F5344CB8AC3E}">
        <p14:creationId xmlns:p14="http://schemas.microsoft.com/office/powerpoint/2010/main" val="218242144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95FB3-7869-F83E-3310-1B2E50172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FE2E8-594C-7513-FF38-3D1E65D622EA}"/>
              </a:ext>
            </a:extLst>
          </p:cNvPr>
          <p:cNvSpPr>
            <a:spLocks noGrp="1"/>
          </p:cNvSpPr>
          <p:nvPr>
            <p:ph type="title"/>
          </p:nvPr>
        </p:nvSpPr>
        <p:spPr>
          <a:xfrm>
            <a:off x="0" y="0"/>
            <a:ext cx="6816873" cy="321593"/>
          </a:xfrm>
        </p:spPr>
        <p:txBody>
          <a:bodyPr/>
          <a:lstStyle/>
          <a:p>
            <a:r>
              <a:rPr lang="en-US" sz="1600" dirty="0"/>
              <a:t>Test report Sprint 3</a:t>
            </a:r>
          </a:p>
        </p:txBody>
      </p:sp>
      <p:pic>
        <p:nvPicPr>
          <p:cNvPr id="4" name="Picture 3">
            <a:extLst>
              <a:ext uri="{FF2B5EF4-FFF2-40B4-BE49-F238E27FC236}">
                <a16:creationId xmlns:a16="http://schemas.microsoft.com/office/drawing/2014/main" id="{0DF44F75-CC93-1858-48AC-308035DB693E}"/>
              </a:ext>
            </a:extLst>
          </p:cNvPr>
          <p:cNvPicPr>
            <a:picLocks noChangeAspect="1"/>
          </p:cNvPicPr>
          <p:nvPr/>
        </p:nvPicPr>
        <p:blipFill>
          <a:blip r:embed="rId2"/>
          <a:stretch>
            <a:fillRect/>
          </a:stretch>
        </p:blipFill>
        <p:spPr>
          <a:xfrm>
            <a:off x="104273" y="617523"/>
            <a:ext cx="8775032" cy="4451782"/>
          </a:xfrm>
          <a:prstGeom prst="rect">
            <a:avLst/>
          </a:prstGeom>
        </p:spPr>
      </p:pic>
      <p:sp>
        <p:nvSpPr>
          <p:cNvPr id="6" name="Google Shape;504;p39">
            <a:extLst>
              <a:ext uri="{FF2B5EF4-FFF2-40B4-BE49-F238E27FC236}">
                <a16:creationId xmlns:a16="http://schemas.microsoft.com/office/drawing/2014/main" id="{99D3CC4B-AEDC-F144-53D7-128EE8EA477D}"/>
              </a:ext>
            </a:extLst>
          </p:cNvPr>
          <p:cNvSpPr txBox="1">
            <a:spLocks/>
          </p:cNvSpPr>
          <p:nvPr/>
        </p:nvSpPr>
        <p:spPr>
          <a:xfrm>
            <a:off x="-1397911" y="1275281"/>
            <a:ext cx="10774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rPr>
              <a:t>07</a:t>
            </a:r>
          </a:p>
        </p:txBody>
      </p:sp>
    </p:spTree>
    <p:extLst>
      <p:ext uri="{BB962C8B-B14F-4D97-AF65-F5344CB8AC3E}">
        <p14:creationId xmlns:p14="http://schemas.microsoft.com/office/powerpoint/2010/main" val="31252362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0774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
        <p:nvSpPr>
          <p:cNvPr id="3" name="TextBox 2">
            <a:extLst>
              <a:ext uri="{FF2B5EF4-FFF2-40B4-BE49-F238E27FC236}">
                <a16:creationId xmlns:a16="http://schemas.microsoft.com/office/drawing/2014/main" id="{AB28C71B-D1B4-0055-4CC5-CA4D689CAE3F}"/>
              </a:ext>
            </a:extLst>
          </p:cNvPr>
          <p:cNvSpPr txBox="1"/>
          <p:nvPr/>
        </p:nvSpPr>
        <p:spPr>
          <a:xfrm>
            <a:off x="9238268" y="1224083"/>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Tree>
    <p:extLst>
      <p:ext uri="{BB962C8B-B14F-4D97-AF65-F5344CB8AC3E}">
        <p14:creationId xmlns:p14="http://schemas.microsoft.com/office/powerpoint/2010/main" val="231095250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005DEE-6F1E-E049-3EC4-E5DA9EE27C68}"/>
              </a:ext>
            </a:extLst>
          </p:cNvPr>
          <p:cNvPicPr>
            <a:picLocks noChangeAspect="1"/>
          </p:cNvPicPr>
          <p:nvPr/>
        </p:nvPicPr>
        <p:blipFill>
          <a:blip r:embed="rId3"/>
          <a:stretch>
            <a:fillRect/>
          </a:stretch>
        </p:blipFill>
        <p:spPr>
          <a:xfrm>
            <a:off x="191728" y="201220"/>
            <a:ext cx="8642555" cy="4741059"/>
          </a:xfrm>
          <a:prstGeom prst="rect">
            <a:avLst/>
          </a:prstGeom>
        </p:spPr>
      </p:pic>
    </p:spTree>
    <p:extLst>
      <p:ext uri="{BB962C8B-B14F-4D97-AF65-F5344CB8AC3E}">
        <p14:creationId xmlns:p14="http://schemas.microsoft.com/office/powerpoint/2010/main" val="186369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65E5-549D-1D3D-0CD1-8EE54F4BA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DF94E0-BAC6-F29B-0DED-5CF6C4DB247B}"/>
              </a:ext>
            </a:extLst>
          </p:cNvPr>
          <p:cNvPicPr>
            <a:picLocks noChangeAspect="1"/>
          </p:cNvPicPr>
          <p:nvPr/>
        </p:nvPicPr>
        <p:blipFill>
          <a:blip r:embed="rId3"/>
          <a:stretch>
            <a:fillRect/>
          </a:stretch>
        </p:blipFill>
        <p:spPr>
          <a:xfrm>
            <a:off x="147483" y="551168"/>
            <a:ext cx="8724789" cy="3799606"/>
          </a:xfrm>
          <a:prstGeom prst="rect">
            <a:avLst/>
          </a:prstGeom>
        </p:spPr>
      </p:pic>
    </p:spTree>
    <p:extLst>
      <p:ext uri="{BB962C8B-B14F-4D97-AF65-F5344CB8AC3E}">
        <p14:creationId xmlns:p14="http://schemas.microsoft.com/office/powerpoint/2010/main" val="18185904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AEA74-E01E-3FA0-CCEA-9464A46C1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536D0C-7740-8233-C94F-B8BBE3B18419}"/>
              </a:ext>
            </a:extLst>
          </p:cNvPr>
          <p:cNvPicPr>
            <a:picLocks noChangeAspect="1"/>
          </p:cNvPicPr>
          <p:nvPr/>
        </p:nvPicPr>
        <p:blipFill>
          <a:blip r:embed="rId3"/>
          <a:stretch>
            <a:fillRect/>
          </a:stretch>
        </p:blipFill>
        <p:spPr>
          <a:xfrm>
            <a:off x="283665" y="313489"/>
            <a:ext cx="8576669" cy="4516521"/>
          </a:xfrm>
          <a:prstGeom prst="rect">
            <a:avLst/>
          </a:prstGeom>
        </p:spPr>
      </p:pic>
    </p:spTree>
    <p:extLst>
      <p:ext uri="{BB962C8B-B14F-4D97-AF65-F5344CB8AC3E}">
        <p14:creationId xmlns:p14="http://schemas.microsoft.com/office/powerpoint/2010/main" val="126097858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03" y="1710599"/>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073" y="3041746"/>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705" y="1209110"/>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48CDC7-B0BD-8A54-9DC1-33D697F1B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43" y="3328653"/>
            <a:ext cx="1484114" cy="90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2"/>
                                        </p:tgtEl>
                                        <p:attrNameLst>
                                          <p:attrName>style.visibility</p:attrName>
                                        </p:attrNameLst>
                                      </p:cBhvr>
                                      <p:to>
                                        <p:strVal val="visible"/>
                                      </p:to>
                                    </p:set>
                                    <p:animEffect transition="in" filter="fade">
                                      <p:cBhvr>
                                        <p:cTn id="12" dur="500"/>
                                        <p:tgtEl>
                                          <p:spTgt spid="7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8"/>
                                        </p:tgtEl>
                                        <p:attrNameLst>
                                          <p:attrName>style.visibility</p:attrName>
                                        </p:attrNameLst>
                                      </p:cBhvr>
                                      <p:to>
                                        <p:strVal val="visible"/>
                                      </p:to>
                                    </p:set>
                                    <p:animEffect transition="in" filter="fade">
                                      <p:cBhvr>
                                        <p:cTn id="22"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28FCE-0E23-ADFD-6A8D-B3E90756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5780E-71B6-1FC3-F81B-6DB04161AE77}"/>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cụ</a:t>
            </a:r>
            <a:endParaRPr lang="en-US" dirty="0">
              <a:latin typeface="Lexend" panose="020B0604020202020204" charset="0"/>
            </a:endParaRPr>
          </a:p>
        </p:txBody>
      </p:sp>
      <p:pic>
        <p:nvPicPr>
          <p:cNvPr id="7184" name="Picture 16" descr="GitHub">
            <a:extLst>
              <a:ext uri="{FF2B5EF4-FFF2-40B4-BE49-F238E27FC236}">
                <a16:creationId xmlns:a16="http://schemas.microsoft.com/office/drawing/2014/main" id="{959DC6D4-CE51-2C5C-24AF-4CB4FC63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169" y="1292026"/>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625C611B-11D3-4DE7-33A0-E32077B0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1057221"/>
            <a:ext cx="1514529" cy="15145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7A81FE-3AA6-06CA-A779-F67FB9BD2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579" y="3075747"/>
            <a:ext cx="4558213" cy="138337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4;p39">
            <a:extLst>
              <a:ext uri="{FF2B5EF4-FFF2-40B4-BE49-F238E27FC236}">
                <a16:creationId xmlns:a16="http://schemas.microsoft.com/office/drawing/2014/main" id="{8384909C-3B7E-39BE-BCB8-34C5F070F7A7}"/>
              </a:ext>
            </a:extLst>
          </p:cNvPr>
          <p:cNvSpPr txBox="1">
            <a:spLocks/>
          </p:cNvSpPr>
          <p:nvPr/>
        </p:nvSpPr>
        <p:spPr>
          <a:xfrm>
            <a:off x="-1652100" y="1233032"/>
            <a:ext cx="16521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latin typeface="Lexend" panose="020B0604020202020204" charset="0"/>
              </a:rPr>
              <a:t>09</a:t>
            </a:r>
          </a:p>
        </p:txBody>
      </p:sp>
    </p:spTree>
    <p:extLst>
      <p:ext uri="{BB962C8B-B14F-4D97-AF65-F5344CB8AC3E}">
        <p14:creationId xmlns:p14="http://schemas.microsoft.com/office/powerpoint/2010/main" val="9689373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500"/>
                                        <p:tgtEl>
                                          <p:spTgt spid="7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6"/>
                                        </p:tgtEl>
                                        <p:attrNameLst>
                                          <p:attrName>style.visibility</p:attrName>
                                        </p:attrNameLst>
                                      </p:cBhvr>
                                      <p:to>
                                        <p:strVal val="visible"/>
                                      </p:to>
                                    </p:set>
                                    <p:animEffect transition="in" filter="fade">
                                      <p:cBhvr>
                                        <p:cTn id="12" dur="500"/>
                                        <p:tgtEl>
                                          <p:spTgt spid="7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E739DCDB-E2A4-4A52-8C15-1E222CF2116F}"/>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519F5B5E-BA84-41E4-6631-4E5D87445632}"/>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Reflection</a:t>
            </a:r>
            <a:endParaRPr dirty="0">
              <a:latin typeface="Lexend" panose="020B0604020202020204" charset="0"/>
            </a:endParaRPr>
          </a:p>
        </p:txBody>
      </p:sp>
      <p:sp>
        <p:nvSpPr>
          <p:cNvPr id="504" name="Google Shape;504;p39">
            <a:extLst>
              <a:ext uri="{FF2B5EF4-FFF2-40B4-BE49-F238E27FC236}">
                <a16:creationId xmlns:a16="http://schemas.microsoft.com/office/drawing/2014/main" id="{E91D113E-8612-EBD4-B724-82C20D6B7AFD}"/>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7633216A-8272-75FE-D77B-D3BCC54B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7217-6C88-F9F1-5BAC-10632EEA7916}"/>
              </a:ext>
            </a:extLst>
          </p:cNvPr>
          <p:cNvSpPr>
            <a:spLocks noGrp="1"/>
          </p:cNvSpPr>
          <p:nvPr>
            <p:ph type="title"/>
          </p:nvPr>
        </p:nvSpPr>
        <p:spPr/>
        <p:txBody>
          <a:bodyPr/>
          <a:lstStyle/>
          <a:p>
            <a:r>
              <a:rPr lang="en-US" dirty="0" err="1">
                <a:latin typeface="Lexend" panose="020B0604020202020204" charset="0"/>
              </a:rPr>
              <a:t>Thuận</a:t>
            </a:r>
            <a:r>
              <a:rPr lang="en-US" dirty="0">
                <a:latin typeface="Lexend" panose="020B0604020202020204" charset="0"/>
              </a:rPr>
              <a:t> </a:t>
            </a:r>
            <a:r>
              <a:rPr lang="en-US" dirty="0" err="1">
                <a:latin typeface="Lexend" panose="020B0604020202020204" charset="0"/>
              </a:rPr>
              <a:t>lợi</a:t>
            </a:r>
            <a:endParaRPr lang="en-US" dirty="0">
              <a:latin typeface="Lexend" panose="020B0604020202020204" charset="0"/>
            </a:endParaRPr>
          </a:p>
        </p:txBody>
      </p:sp>
      <p:sp>
        <p:nvSpPr>
          <p:cNvPr id="4" name="TextBox 3">
            <a:extLst>
              <a:ext uri="{FF2B5EF4-FFF2-40B4-BE49-F238E27FC236}">
                <a16:creationId xmlns:a16="http://schemas.microsoft.com/office/drawing/2014/main" id="{E771CFC7-EA54-DFDA-7BF0-4633AA24DD57}"/>
              </a:ext>
            </a:extLst>
          </p:cNvPr>
          <p:cNvSpPr txBox="1"/>
          <p:nvPr/>
        </p:nvSpPr>
        <p:spPr>
          <a:xfrm>
            <a:off x="828581" y="1485421"/>
            <a:ext cx="7595419" cy="2808461"/>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hiện</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tốt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về</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phạm</a:t>
            </a:r>
            <a:r>
              <a:rPr lang="en-US" sz="2000" dirty="0">
                <a:effectLst/>
                <a:latin typeface="Lexend" panose="020B0604020202020204" charset="0"/>
                <a:ea typeface="Calibri" panose="020F0502020204030204" pitchFamily="34" charset="0"/>
                <a:cs typeface="Times New Roman" panose="02020603050405020304" pitchFamily="18" charset="0"/>
              </a:rPr>
              <a:t> vi, </a:t>
            </a:r>
            <a:r>
              <a:rPr lang="en-US" sz="2000" dirty="0" err="1">
                <a:effectLst/>
                <a:latin typeface="Lexend" panose="020B0604020202020204" charset="0"/>
                <a:ea typeface="Calibri" panose="020F0502020204030204" pitchFamily="34" charset="0"/>
                <a:cs typeface="Times New Roman" panose="02020603050405020304" pitchFamily="18" charset="0"/>
              </a:rPr>
              <a:t>mục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tiêu</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của</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dự</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án</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2000" dirty="0">
                <a:effectLst/>
                <a:latin typeface="Lexend" panose="020B0604020202020204" charset="0"/>
                <a:ea typeface="Calibri" panose="020F0502020204030204" pitchFamily="34" charset="0"/>
                <a:cs typeface="Times New Roman" panose="02020603050405020304" pitchFamily="18" charset="0"/>
              </a:rPr>
              <a:t>Hoàn </a:t>
            </a:r>
            <a:r>
              <a:rPr lang="en-US" sz="2000" dirty="0" err="1">
                <a:effectLst/>
                <a:latin typeface="Lexend" panose="020B0604020202020204" charset="0"/>
                <a:ea typeface="Calibri" panose="020F0502020204030204" pitchFamily="34" charset="0"/>
                <a:cs typeface="Times New Roman" panose="02020603050405020304" pitchFamily="18" charset="0"/>
              </a:rPr>
              <a:t>thành</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công</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việc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với</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tỷ</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lệ</a:t>
            </a:r>
            <a:r>
              <a:rPr lang="en-US" sz="2000" dirty="0">
                <a:effectLst/>
                <a:latin typeface="Lexend" panose="020B0604020202020204" charset="0"/>
                <a:ea typeface="Calibri" panose="020F0502020204030204" pitchFamily="34" charset="0"/>
                <a:cs typeface="Times New Roman" panose="02020603050405020304" pitchFamily="18" charset="0"/>
              </a:rPr>
              <a:t> 95%</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Nắm</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bắt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được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quy</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trình</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áp</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dụng</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vào</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tế</a:t>
            </a:r>
            <a:endParaRPr lang="en-US" sz="20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925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983D-156D-4D7E-1920-8877C7D7F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A9BFF-3B5A-47BE-2B39-3719F520F067}"/>
              </a:ext>
            </a:extLst>
          </p:cNvPr>
          <p:cNvSpPr>
            <a:spLocks noGrp="1"/>
          </p:cNvSpPr>
          <p:nvPr>
            <p:ph type="title"/>
          </p:nvPr>
        </p:nvSpPr>
        <p:spPr/>
        <p:txBody>
          <a:bodyPr/>
          <a:lstStyle/>
          <a:p>
            <a:r>
              <a:rPr lang="en-US" dirty="0" err="1">
                <a:latin typeface="Lexend" panose="020B0604020202020204" charset="0"/>
              </a:rPr>
              <a:t>Khó</a:t>
            </a:r>
            <a:r>
              <a:rPr lang="en-US" dirty="0">
                <a:latin typeface="Lexend" panose="020B0604020202020204" charset="0"/>
              </a:rPr>
              <a:t> </a:t>
            </a:r>
            <a:r>
              <a:rPr lang="en-US" dirty="0" err="1">
                <a:latin typeface="Lexend" panose="020B0604020202020204" charset="0"/>
              </a:rPr>
              <a:t>khăn</a:t>
            </a:r>
            <a:endParaRPr lang="en-US" dirty="0">
              <a:latin typeface="Lexend" panose="020B0604020202020204" charset="0"/>
            </a:endParaRPr>
          </a:p>
        </p:txBody>
      </p:sp>
      <p:sp>
        <p:nvSpPr>
          <p:cNvPr id="4" name="TextBox 3">
            <a:extLst>
              <a:ext uri="{FF2B5EF4-FFF2-40B4-BE49-F238E27FC236}">
                <a16:creationId xmlns:a16="http://schemas.microsoft.com/office/drawing/2014/main" id="{78E0248E-A4D7-1453-81B8-24814CFA1D6E}"/>
              </a:ext>
            </a:extLst>
          </p:cNvPr>
          <p:cNvSpPr txBox="1"/>
          <p:nvPr/>
        </p:nvSpPr>
        <p:spPr>
          <a:xfrm>
            <a:off x="720000" y="1017725"/>
            <a:ext cx="7595419" cy="3783343"/>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cân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bằng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được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số</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lượng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hoàn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dẫn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thêm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giờ</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nghệ</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phối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hợp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giữa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ăn</a:t>
            </a:r>
            <a:r>
              <a:rPr lang="en-US" sz="1800" dirty="0">
                <a:effectLst/>
                <a:latin typeface="Lexend" panose="020B0604020202020204" charset="0"/>
                <a:ea typeface="Calibri" panose="020F0502020204030204" pitchFamily="34" charset="0"/>
                <a:cs typeface="Times New Roman" panose="02020603050405020304" pitchFamily="18" charset="0"/>
              </a:rPr>
              <a:t> ý</a:t>
            </a:r>
          </a:p>
          <a:p>
            <a:pPr marL="342900" marR="0" lvl="0" indent="-342900">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tránh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khỏi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75786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9580-E9B2-C47D-4AC6-A54ED07C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BEAA7-E9DF-60B4-82D2-ACC0F76BEA25}"/>
              </a:ext>
            </a:extLst>
          </p:cNvPr>
          <p:cNvSpPr>
            <a:spLocks noGrp="1"/>
          </p:cNvSpPr>
          <p:nvPr>
            <p:ph type="title"/>
          </p:nvPr>
        </p:nvSpPr>
        <p:spPr/>
        <p:txBody>
          <a:bodyPr/>
          <a:lstStyle/>
          <a:p>
            <a:r>
              <a:rPr lang="en-US" dirty="0" err="1">
                <a:latin typeface="Lexend" panose="020B0604020202020204" charset="0"/>
              </a:rPr>
              <a:t>Bài</a:t>
            </a:r>
            <a:r>
              <a:rPr lang="en-US" dirty="0">
                <a:latin typeface="Lexend" panose="020B0604020202020204" charset="0"/>
              </a:rPr>
              <a:t> </a:t>
            </a:r>
            <a:r>
              <a:rPr lang="en-US" dirty="0" err="1">
                <a:latin typeface="Lexend" panose="020B0604020202020204" charset="0"/>
              </a:rPr>
              <a:t>học</a:t>
            </a:r>
            <a:r>
              <a:rPr lang="en-US" dirty="0">
                <a:latin typeface="Lexend" panose="020B0604020202020204" charset="0"/>
              </a:rPr>
              <a:t> </a:t>
            </a:r>
            <a:r>
              <a:rPr lang="en-US" dirty="0" err="1">
                <a:latin typeface="Lexend" panose="020B0604020202020204" charset="0"/>
              </a:rPr>
              <a:t>kinh</a:t>
            </a:r>
            <a:r>
              <a:rPr lang="en-US" dirty="0">
                <a:latin typeface="Lexend" panose="020B0604020202020204" charset="0"/>
              </a:rPr>
              <a:t> </a:t>
            </a:r>
            <a:r>
              <a:rPr lang="en-US" dirty="0" err="1">
                <a:latin typeface="Lexend" panose="020B0604020202020204" charset="0"/>
              </a:rPr>
              <a:t>nghiệm</a:t>
            </a:r>
            <a:endParaRPr lang="en-US" dirty="0">
              <a:latin typeface="Lexend" panose="020B0604020202020204" charset="0"/>
            </a:endParaRPr>
          </a:p>
        </p:txBody>
      </p:sp>
      <p:sp>
        <p:nvSpPr>
          <p:cNvPr id="4" name="TextBox 3">
            <a:extLst>
              <a:ext uri="{FF2B5EF4-FFF2-40B4-BE49-F238E27FC236}">
                <a16:creationId xmlns:a16="http://schemas.microsoft.com/office/drawing/2014/main" id="{7209A121-8422-60D4-F08D-6B2682E65221}"/>
              </a:ext>
            </a:extLst>
          </p:cNvPr>
          <p:cNvSpPr txBox="1"/>
          <p:nvPr/>
        </p:nvSpPr>
        <p:spPr>
          <a:xfrm>
            <a:off x="720000" y="1202080"/>
            <a:ext cx="7595419" cy="3371885"/>
          </a:xfrm>
          <a:prstGeom prst="rect">
            <a:avLst/>
          </a:prstGeom>
          <a:noFill/>
        </p:spPr>
        <p:txBody>
          <a:bodyPr wrap="square">
            <a:spAutoFit/>
          </a:bodyPr>
          <a:lstStyle/>
          <a:p>
            <a:pPr marL="342900" marR="0" lvl="0" indent="-342900" algn="just">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án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triển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thì</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đầu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một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chi </a:t>
            </a:r>
            <a:r>
              <a:rPr lang="en-US" sz="1800" dirty="0" err="1">
                <a:effectLst/>
                <a:latin typeface="Lexend" panose="020B0604020202020204" charset="0"/>
                <a:ea typeface="Calibri" panose="020F0502020204030204" pitchFamily="34" charset="0"/>
                <a:cs typeface="Times New Roman" panose="02020603050405020304" pitchFamily="18" charset="0"/>
              </a:rPr>
              <a:t>tiết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luôn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bám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sát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Thường </a:t>
            </a:r>
            <a:r>
              <a:rPr lang="en-US" sz="1800" dirty="0" err="1">
                <a:effectLst/>
                <a:latin typeface="Lexend" panose="020B0604020202020204" charset="0"/>
                <a:ea typeface="Calibri" panose="020F0502020204030204" pitchFamily="34" charset="0"/>
                <a:cs typeface="Times New Roman" panose="02020603050405020304" pitchFamily="18" charset="0"/>
              </a:rPr>
              <a:t>xuyên</a:t>
            </a:r>
            <a:r>
              <a:rPr lang="en-US" sz="1800" dirty="0">
                <a:effectLst/>
                <a:latin typeface="Lexend" panose="020B0604020202020204" charset="0"/>
                <a:ea typeface="Calibri" panose="020F0502020204030204" pitchFamily="34" charset="0"/>
                <a:cs typeface="Times New Roman" panose="02020603050405020304" pitchFamily="18" charset="0"/>
              </a:rPr>
              <a:t> review </a:t>
            </a:r>
            <a:r>
              <a:rPr lang="en-US" sz="1800" dirty="0" err="1">
                <a:effectLst/>
                <a:latin typeface="Lexend" panose="020B0604020202020204" charset="0"/>
                <a:ea typeface="Calibri" panose="020F0502020204030204" pitchFamily="34" charset="0"/>
                <a:cs typeface="Times New Roman" panose="02020603050405020304" pitchFamily="18" charset="0"/>
              </a:rPr>
              <a:t>hoặc</a:t>
            </a:r>
            <a:r>
              <a:rPr lang="en-US" sz="1800" dirty="0">
                <a:effectLst/>
                <a:latin typeface="Lexend" panose="020B0604020202020204" charset="0"/>
                <a:ea typeface="Calibri" panose="020F0502020204030204" pitchFamily="34" charset="0"/>
                <a:cs typeface="Times New Roman" panose="02020603050405020304" pitchFamily="18" charset="0"/>
              </a:rPr>
              <a:t> meeting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kịp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chỉnh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sửa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rủi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ro</a:t>
            </a:r>
            <a:r>
              <a:rPr lang="en-US" sz="1800" dirty="0">
                <a:effectLst/>
                <a:latin typeface="Lexend" panose="020B0604020202020204" charset="0"/>
                <a:ea typeface="Calibri" panose="020F0502020204030204" pitchFamily="34" charset="0"/>
                <a:cs typeface="Times New Roman" panose="02020603050405020304" pitchFamily="18" charset="0"/>
              </a:rPr>
              <a:t> hay </a:t>
            </a:r>
            <a:r>
              <a:rPr lang="en-US" sz="1800" dirty="0" err="1">
                <a:effectLst/>
                <a:latin typeface="Lexend" panose="020B0604020202020204" charset="0"/>
                <a:ea typeface="Calibri" panose="020F0502020204030204" pitchFamily="34" charset="0"/>
                <a:cs typeface="Times New Roman" panose="02020603050405020304" pitchFamily="18" charset="0"/>
              </a:rPr>
              <a:t>sai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sót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Trong </a:t>
            </a:r>
            <a:r>
              <a:rPr lang="en-US" sz="1800" dirty="0" err="1">
                <a:effectLst/>
                <a:latin typeface="Lexend" panose="020B0604020202020204" charset="0"/>
                <a:ea typeface="Calibri" panose="020F0502020204030204" pitchFamily="34" charset="0"/>
                <a:cs typeface="Times New Roman" panose="02020603050405020304" pitchFamily="18" charset="0"/>
              </a:rPr>
              <a:t>quá</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sẽ</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nhiều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tưởng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do </a:t>
            </a:r>
            <a:r>
              <a:rPr lang="en-US" sz="1800" dirty="0" err="1">
                <a:effectLst/>
                <a:latin typeface="Lexend" panose="020B0604020202020204" charset="0"/>
                <a:ea typeface="Calibri" panose="020F0502020204030204" pitchFamily="34" charset="0"/>
                <a:cs typeface="Times New Roman" panose="02020603050405020304" pitchFamily="18" charset="0"/>
              </a:rPr>
              <a:t>đó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nghe</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kiến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tìm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v.v</a:t>
            </a:r>
            <a:r>
              <a:rPr lang="en-US" sz="1800" dirty="0">
                <a:effectLst/>
                <a:latin typeface="Lexend" panose="020B0604020202020204"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05142090-257B-9183-2A05-44984775618C}"/>
              </a:ext>
            </a:extLst>
          </p:cNvPr>
          <p:cNvSpPr txBox="1"/>
          <p:nvPr/>
        </p:nvSpPr>
        <p:spPr>
          <a:xfrm>
            <a:off x="9492791" y="1290070"/>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Tree>
    <p:extLst>
      <p:ext uri="{BB962C8B-B14F-4D97-AF65-F5344CB8AC3E}">
        <p14:creationId xmlns:p14="http://schemas.microsoft.com/office/powerpoint/2010/main" val="220075575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FC8-F5B5-5B81-0351-3AFF8F7C1C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FF8483-558E-FD8E-223F-9B0A6889409B}"/>
              </a:ext>
            </a:extLst>
          </p:cNvPr>
          <p:cNvSpPr txBox="1"/>
          <p:nvPr/>
        </p:nvSpPr>
        <p:spPr>
          <a:xfrm>
            <a:off x="4572000" y="1327777"/>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
        <p:nvSpPr>
          <p:cNvPr id="6" name="Google Shape;503;p39">
            <a:extLst>
              <a:ext uri="{FF2B5EF4-FFF2-40B4-BE49-F238E27FC236}">
                <a16:creationId xmlns:a16="http://schemas.microsoft.com/office/drawing/2014/main" id="{A8EEE98B-B056-4BDE-5746-F2453E1C53D9}"/>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Demo</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84F282E7-242B-5898-CFD5-F86E65097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5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5" grpId="0" build="p"/>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B57EC018-D948-7B1F-32CD-26A1B13D8FF6}"/>
            </a:ext>
          </a:extLst>
        </p:cNvPr>
        <p:cNvGrpSpPr/>
        <p:nvPr/>
      </p:nvGrpSpPr>
      <p:grpSpPr>
        <a:xfrm>
          <a:off x="0" y="0"/>
          <a:ext cx="0" cy="0"/>
          <a:chOff x="0" y="0"/>
          <a:chExt cx="0" cy="0"/>
        </a:xfrm>
      </p:grpSpPr>
      <p:pic>
        <p:nvPicPr>
          <p:cNvPr id="9" name="Picture 2" descr="Trường đại học Duy Tân - Hiệp hội Doanh nghiệp Phần mềm Đà Nẵng">
            <a:extLst>
              <a:ext uri="{FF2B5EF4-FFF2-40B4-BE49-F238E27FC236}">
                <a16:creationId xmlns:a16="http://schemas.microsoft.com/office/drawing/2014/main" id="{40D2BAB1-016E-E686-8BCA-EB356EDF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801;p76">
            <a:extLst>
              <a:ext uri="{FF2B5EF4-FFF2-40B4-BE49-F238E27FC236}">
                <a16:creationId xmlns:a16="http://schemas.microsoft.com/office/drawing/2014/main" id="{51DC2AB3-258D-6EEC-E3CB-95E78DD4DE50}"/>
              </a:ext>
            </a:extLst>
          </p:cNvPr>
          <p:cNvPicPr preferRelativeResize="0"/>
          <p:nvPr/>
        </p:nvPicPr>
        <p:blipFill rotWithShape="1">
          <a:blip r:embed="rId4">
            <a:alphaModFix/>
          </a:blip>
          <a:srcRect t="16547" b="16540"/>
          <a:stretch/>
        </p:blipFill>
        <p:spPr>
          <a:xfrm>
            <a:off x="1101643" y="162537"/>
            <a:ext cx="6699867" cy="3682539"/>
          </a:xfrm>
          <a:prstGeom prst="rect">
            <a:avLst/>
          </a:prstGeom>
          <a:noFill/>
          <a:ln>
            <a:noFill/>
          </a:ln>
        </p:spPr>
      </p:pic>
      <p:sp>
        <p:nvSpPr>
          <p:cNvPr id="3" name="Google Shape;1286;p69">
            <a:extLst>
              <a:ext uri="{FF2B5EF4-FFF2-40B4-BE49-F238E27FC236}">
                <a16:creationId xmlns:a16="http://schemas.microsoft.com/office/drawing/2014/main" id="{E2E440F7-FDEB-65C8-487C-B9E697889481}"/>
              </a:ext>
            </a:extLst>
          </p:cNvPr>
          <p:cNvSpPr txBox="1">
            <a:spLocks noGrp="1"/>
          </p:cNvSpPr>
          <p:nvPr>
            <p:ph type="title"/>
          </p:nvPr>
        </p:nvSpPr>
        <p:spPr>
          <a:xfrm>
            <a:off x="1909849" y="2265131"/>
            <a:ext cx="4964776" cy="20076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ln w="22225">
                  <a:solidFill>
                    <a:schemeClr val="tx2"/>
                  </a:solidFill>
                </a:ln>
                <a:solidFill>
                  <a:schemeClr val="bg2">
                    <a:lumMod val="40000"/>
                    <a:lumOff val="60000"/>
                  </a:schemeClr>
                </a:solidFill>
              </a:rPr>
              <a:t>Thanks!</a:t>
            </a:r>
            <a:endParaRPr sz="7200" dirty="0">
              <a:ln w="22225">
                <a:solidFill>
                  <a:schemeClr val="tx2"/>
                </a:solidFill>
              </a:ln>
              <a:solidFill>
                <a:schemeClr val="bg2">
                  <a:lumMod val="40000"/>
                  <a:lumOff val="60000"/>
                </a:schemeClr>
              </a:solidFill>
            </a:endParaRPr>
          </a:p>
        </p:txBody>
      </p:sp>
    </p:spTree>
    <p:extLst>
      <p:ext uri="{BB962C8B-B14F-4D97-AF65-F5344CB8AC3E}">
        <p14:creationId xmlns:p14="http://schemas.microsoft.com/office/powerpoint/2010/main" val="596170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b="1" dirty="0"/>
              <a:t>Học </a:t>
            </a:r>
            <a:r>
              <a:rPr lang="en-US" sz="2000" b="1" dirty="0" err="1"/>
              <a:t>viên</a:t>
            </a:r>
            <a:r>
              <a:rPr lang="en-US" sz="2000" b="1"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b="1" dirty="0" err="1"/>
              <a:t>Giảng</a:t>
            </a:r>
            <a:r>
              <a:rPr lang="en-US" sz="2000" b="1" dirty="0"/>
              <a:t> </a:t>
            </a:r>
            <a:r>
              <a:rPr lang="en-US" sz="2000" b="1" dirty="0" err="1"/>
              <a:t>viên</a:t>
            </a:r>
            <a:r>
              <a:rPr lang="en-US" sz="2000" b="1"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b="1" dirty="0"/>
              <a:t>Quản </a:t>
            </a:r>
            <a:r>
              <a:rPr lang="en-US" sz="2000" b="1" dirty="0" err="1"/>
              <a:t>trị</a:t>
            </a:r>
            <a:r>
              <a:rPr lang="en-US" sz="2000" b="1" dirty="0"/>
              <a:t> </a:t>
            </a:r>
            <a:r>
              <a:rPr lang="en-US" sz="2000" b="1" dirty="0" err="1"/>
              <a:t>viên</a:t>
            </a:r>
            <a:r>
              <a:rPr lang="en-US" sz="2000" b="1" dirty="0"/>
              <a:t> (admin): </a:t>
            </a:r>
            <a:r>
              <a:rPr lang="en-US" sz="2000" dirty="0"/>
              <a:t>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b="1" dirty="0"/>
              <a:t>Root: </a:t>
            </a:r>
            <a:r>
              <a:rPr lang="en-US" sz="2000" dirty="0"/>
              <a:t>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TotalTime>
  <Words>3202</Words>
  <Application>Microsoft Office PowerPoint</Application>
  <PresentationFormat>On-screen Show (16:9)</PresentationFormat>
  <Paragraphs>289</Paragraphs>
  <Slides>40</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Lexend</vt:lpstr>
      <vt:lpstr>Times New Roman</vt:lpstr>
      <vt:lpstr>Poppins</vt:lpstr>
      <vt:lpstr>Arial</vt:lpstr>
      <vt:lpstr>DM Sans</vt:lpstr>
      <vt:lpstr>Calibri</vt:lpstr>
      <vt:lpstr>Nunito Light</vt:lpstr>
      <vt:lpstr>Lato Light</vt:lpstr>
      <vt:lpstr>Lato</vt:lpstr>
      <vt:lpstr>First Aid and Emergency Response - Health - 11th Grade by Slidesgo</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PowerPoint Presentation</vt:lpstr>
      <vt:lpstr>Yêu cầu</vt:lpstr>
      <vt:lpstr>Yêu cầu hệ thống</vt:lpstr>
      <vt:lpstr>Database</vt:lpstr>
      <vt:lpstr>PowerPoint Presentation</vt:lpstr>
      <vt:lpstr>Testing</vt:lpstr>
      <vt:lpstr>Test report Sprint 1</vt:lpstr>
      <vt:lpstr>Test report Sprint 2</vt:lpstr>
      <vt:lpstr>Test report Sprint 3</vt:lpstr>
      <vt:lpstr>Prototype</vt:lpstr>
      <vt:lpstr>Trang chủ client</vt:lpstr>
      <vt:lpstr>Trang chủ instructor page</vt:lpstr>
      <vt:lpstr>Trang chủ admin page</vt:lpstr>
      <vt:lpstr>Quản lý</vt:lpstr>
      <vt:lpstr>PowerPoint Presentation</vt:lpstr>
      <vt:lpstr>PowerPoint Presentation</vt:lpstr>
      <vt:lpstr>PowerPoint Presentation</vt:lpstr>
      <vt:lpstr>Công nghệ</vt:lpstr>
      <vt:lpstr>Công cụ</vt:lpstr>
      <vt:lpstr>Reflection</vt:lpstr>
      <vt:lpstr>Thuận lợi</vt:lpstr>
      <vt:lpstr>Khó khăn</vt:lpstr>
      <vt:lpstr>Bài học kinh nghiệm</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50</cp:revision>
  <dcterms:modified xsi:type="dcterms:W3CDTF">2025-05-23T12:52:55Z</dcterms:modified>
</cp:coreProperties>
</file>